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8"/>
    </p:embeddedFont>
    <p:embeddedFont>
      <p:font typeface="Canva Sans Bold" panose="020B0604020202020204" charset="0"/>
      <p:regular r:id="rId19"/>
    </p:embeddedFont>
    <p:embeddedFont>
      <p:font typeface="DM Sans" pitchFamily="2" charset="0"/>
      <p:regular r:id="rId20"/>
    </p:embeddedFont>
    <p:embeddedFont>
      <p:font typeface="DM Sans Bold" charset="0"/>
      <p:regular r:id="rId21"/>
    </p:embeddedFont>
    <p:embeddedFont>
      <p:font typeface="DM Sans Italics" panose="020B0604020202020204" charset="0"/>
      <p:regular r:id="rId22"/>
    </p:embeddedFont>
    <p:embeddedFont>
      <p:font typeface="Montserrat Classic Bold" panose="020B0604020202020204" charset="0"/>
      <p:regular r:id="rId23"/>
    </p:embeddedFont>
    <p:embeddedFont>
      <p:font typeface="Montserrat Light" panose="00000400000000000000" pitchFamily="2" charset="0"/>
      <p:regular r:id="rId24"/>
    </p:embeddedFont>
    <p:embeddedFont>
      <p:font typeface="Oswald" panose="00000500000000000000" pitchFamily="2" charset="0"/>
      <p:regular r:id="rId25"/>
    </p:embeddedFont>
    <p:embeddedFont>
      <p:font typeface="Oswald Bold" panose="00000800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1354"/>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8.png"/><Relationship Id="rId7" Type="http://schemas.openxmlformats.org/officeDocument/2006/relationships/image" Target="../media/image2.png"/><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9.jpe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2.png"/><Relationship Id="rId1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3.svg"/><Relationship Id="rId17" Type="http://schemas.openxmlformats.org/officeDocument/2006/relationships/image" Target="../media/image4.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png"/><Relationship Id="rId5" Type="http://schemas.openxmlformats.org/officeDocument/2006/relationships/image" Target="../media/image16.png"/><Relationship Id="rId15" Type="http://schemas.openxmlformats.org/officeDocument/2006/relationships/image" Target="../media/image24.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540942" y="0"/>
            <a:ext cx="1747058" cy="1757729"/>
          </a:xfrm>
          <a:custGeom>
            <a:avLst/>
            <a:gdLst/>
            <a:ahLst/>
            <a:cxnLst/>
            <a:rect l="l" t="t" r="r" b="b"/>
            <a:pathLst>
              <a:path w="1747058" h="1757729">
                <a:moveTo>
                  <a:pt x="0" y="0"/>
                </a:moveTo>
                <a:lnTo>
                  <a:pt x="1747058" y="0"/>
                </a:lnTo>
                <a:lnTo>
                  <a:pt x="1747058" y="1757729"/>
                </a:lnTo>
                <a:lnTo>
                  <a:pt x="0" y="1757729"/>
                </a:lnTo>
                <a:lnTo>
                  <a:pt x="0" y="0"/>
                </a:lnTo>
                <a:close/>
              </a:path>
            </a:pathLst>
          </a:custGeom>
          <a:blipFill>
            <a:blip r:embed="rId5"/>
            <a:stretch>
              <a:fillRect l="-3129" t="-23" b="-2479"/>
            </a:stretch>
          </a:blipFill>
        </p:spPr>
        <p:txBody>
          <a:bodyPr/>
          <a:lstStyle/>
          <a:p>
            <a:endParaRPr lang="en-IN"/>
          </a:p>
        </p:txBody>
      </p:sp>
      <p:sp>
        <p:nvSpPr>
          <p:cNvPr id="9" name="Freeform 9"/>
          <p:cNvSpPr/>
          <p:nvPr/>
        </p:nvSpPr>
        <p:spPr>
          <a:xfrm>
            <a:off x="14670300" y="0"/>
            <a:ext cx="1796208" cy="1757729"/>
          </a:xfrm>
          <a:custGeom>
            <a:avLst/>
            <a:gdLst/>
            <a:ahLst/>
            <a:cxnLst/>
            <a:rect l="l" t="t" r="r" b="b"/>
            <a:pathLst>
              <a:path w="1796208" h="1757729">
                <a:moveTo>
                  <a:pt x="0" y="0"/>
                </a:moveTo>
                <a:lnTo>
                  <a:pt x="1796208" y="0"/>
                </a:lnTo>
                <a:lnTo>
                  <a:pt x="1796208" y="1757729"/>
                </a:lnTo>
                <a:lnTo>
                  <a:pt x="0" y="1757729"/>
                </a:lnTo>
                <a:lnTo>
                  <a:pt x="0" y="0"/>
                </a:lnTo>
                <a:close/>
              </a:path>
            </a:pathLst>
          </a:custGeom>
          <a:blipFill>
            <a:blip r:embed="rId6"/>
            <a:stretch>
              <a:fillRect/>
            </a:stretch>
          </a:blipFill>
        </p:spPr>
        <p:txBody>
          <a:bodyPr/>
          <a:lstStyle/>
          <a:p>
            <a:endParaRPr lang="en-IN"/>
          </a:p>
        </p:txBody>
      </p:sp>
      <p:sp>
        <p:nvSpPr>
          <p:cNvPr id="10" name="TextBox 10"/>
          <p:cNvSpPr txBox="1"/>
          <p:nvPr/>
        </p:nvSpPr>
        <p:spPr>
          <a:xfrm>
            <a:off x="4236347" y="4501186"/>
            <a:ext cx="9815307" cy="1249145"/>
          </a:xfrm>
          <a:prstGeom prst="rect">
            <a:avLst/>
          </a:prstGeom>
        </p:spPr>
        <p:txBody>
          <a:bodyPr lIns="0" tIns="0" rIns="0" bIns="0" rtlCol="0" anchor="t">
            <a:spAutoFit/>
          </a:bodyPr>
          <a:lstStyle/>
          <a:p>
            <a:pPr algn="ctr">
              <a:lnSpc>
                <a:spcPts val="10267"/>
              </a:lnSpc>
            </a:pPr>
            <a:r>
              <a:rPr lang="en-US" sz="7440" spc="729">
                <a:solidFill>
                  <a:srgbClr val="231F20"/>
                </a:solidFill>
                <a:latin typeface="Oswald Bold"/>
              </a:rPr>
              <a:t>RESUME CHALLENGE</a:t>
            </a:r>
          </a:p>
        </p:txBody>
      </p:sp>
      <p:sp>
        <p:nvSpPr>
          <p:cNvPr id="11" name="TextBox 11"/>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CODEBASICS</a:t>
            </a:r>
          </a:p>
        </p:txBody>
      </p:sp>
      <p:sp>
        <p:nvSpPr>
          <p:cNvPr id="12" name="TextBox 12"/>
          <p:cNvSpPr txBox="1"/>
          <p:nvPr/>
        </p:nvSpPr>
        <p:spPr>
          <a:xfrm>
            <a:off x="2719596" y="7482578"/>
            <a:ext cx="12848809"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rPr>
              <a:t>DESIGNED AND CREATED BY ADITYA BHARDWAJ</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9365769" y="3791077"/>
            <a:ext cx="2551375" cy="2622909"/>
          </a:xfrm>
          <a:custGeom>
            <a:avLst/>
            <a:gdLst/>
            <a:ahLst/>
            <a:cxnLst/>
            <a:rect l="l" t="t" r="r" b="b"/>
            <a:pathLst>
              <a:path w="2551375" h="2622909">
                <a:moveTo>
                  <a:pt x="0" y="0"/>
                </a:moveTo>
                <a:lnTo>
                  <a:pt x="2551375" y="0"/>
                </a:lnTo>
                <a:lnTo>
                  <a:pt x="2551375" y="2622909"/>
                </a:lnTo>
                <a:lnTo>
                  <a:pt x="0" y="2622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sp>
        <p:nvSpPr>
          <p:cNvPr id="5" name="TextBox 5"/>
          <p:cNvSpPr txBox="1"/>
          <p:nvPr/>
        </p:nvSpPr>
        <p:spPr>
          <a:xfrm>
            <a:off x="0" y="-104775"/>
            <a:ext cx="9777456" cy="920616"/>
          </a:xfrm>
          <a:prstGeom prst="rect">
            <a:avLst/>
          </a:prstGeom>
        </p:spPr>
        <p:txBody>
          <a:bodyPr lIns="0" tIns="0" rIns="0" bIns="0" rtlCol="0" anchor="t">
            <a:spAutoFit/>
          </a:bodyPr>
          <a:lstStyle/>
          <a:p>
            <a:pPr algn="ctr">
              <a:lnSpc>
                <a:spcPts val="7532"/>
              </a:lnSpc>
            </a:pPr>
            <a:r>
              <a:rPr lang="en-US" sz="5380">
                <a:solidFill>
                  <a:srgbClr val="000000"/>
                </a:solidFill>
                <a:latin typeface="Canva Sans Bold"/>
              </a:rPr>
              <a:t>PROMOTION TYPE ANALYSIS </a:t>
            </a:r>
          </a:p>
        </p:txBody>
      </p:sp>
      <p:sp>
        <p:nvSpPr>
          <p:cNvPr id="6" name="TextBox 6"/>
          <p:cNvSpPr txBox="1"/>
          <p:nvPr/>
        </p:nvSpPr>
        <p:spPr>
          <a:xfrm>
            <a:off x="0" y="971550"/>
            <a:ext cx="18288000" cy="11279754"/>
          </a:xfrm>
          <a:prstGeom prst="rect">
            <a:avLst/>
          </a:prstGeom>
        </p:spPr>
        <p:txBody>
          <a:bodyPr lIns="0" tIns="0" rIns="0" bIns="0" rtlCol="0" anchor="t">
            <a:spAutoFit/>
          </a:bodyPr>
          <a:lstStyle/>
          <a:p>
            <a:pPr>
              <a:lnSpc>
                <a:spcPts val="4361"/>
              </a:lnSpc>
            </a:pPr>
            <a:r>
              <a:rPr lang="en-US" sz="3115" u="sng">
                <a:solidFill>
                  <a:srgbClr val="FF914D"/>
                </a:solidFill>
                <a:latin typeface="Canva Sans Bold"/>
              </a:rPr>
              <a:t>Card Visuals</a:t>
            </a:r>
            <a:r>
              <a:rPr lang="en-US" sz="3115">
                <a:solidFill>
                  <a:srgbClr val="000000"/>
                </a:solidFill>
                <a:latin typeface="Canva Sans Bold"/>
              </a:rPr>
              <a:t>: </a:t>
            </a:r>
          </a:p>
          <a:p>
            <a:pPr marL="672567" lvl="1" indent="-336283">
              <a:lnSpc>
                <a:spcPts val="4361"/>
              </a:lnSpc>
              <a:buFont typeface="Arial"/>
              <a:buChar char="•"/>
            </a:pPr>
            <a:r>
              <a:rPr lang="en-US" sz="3115">
                <a:solidFill>
                  <a:srgbClr val="000000"/>
                </a:solidFill>
                <a:latin typeface="Canva Sans"/>
              </a:rPr>
              <a:t>We generated a total of </a:t>
            </a:r>
            <a:r>
              <a:rPr lang="en-US" sz="3115">
                <a:solidFill>
                  <a:srgbClr val="FF914D"/>
                </a:solidFill>
                <a:latin typeface="Canva Sans Bold"/>
              </a:rPr>
              <a:t>160M</a:t>
            </a:r>
            <a:r>
              <a:rPr lang="en-US" sz="3115">
                <a:solidFill>
                  <a:srgbClr val="000000"/>
                </a:solidFill>
                <a:latin typeface="Canva Sans Bold"/>
              </a:rPr>
              <a:t> </a:t>
            </a:r>
            <a:r>
              <a:rPr lang="en-US" sz="3115">
                <a:solidFill>
                  <a:srgbClr val="000000"/>
                </a:solidFill>
                <a:latin typeface="Canva Sans"/>
              </a:rPr>
              <a:t>in Revenue by the </a:t>
            </a:r>
            <a:r>
              <a:rPr lang="en-US" sz="3115">
                <a:solidFill>
                  <a:srgbClr val="FF914D"/>
                </a:solidFill>
                <a:latin typeface="Canva Sans Bold"/>
              </a:rPr>
              <a:t>Diwali Campaign</a:t>
            </a:r>
            <a:r>
              <a:rPr lang="en-US" sz="3115">
                <a:solidFill>
                  <a:srgbClr val="000000"/>
                </a:solidFill>
                <a:latin typeface="Canva Sans"/>
              </a:rPr>
              <a:t> and </a:t>
            </a:r>
            <a:r>
              <a:rPr lang="en-US" sz="3115">
                <a:solidFill>
                  <a:srgbClr val="FF914D"/>
                </a:solidFill>
                <a:latin typeface="Canva Sans Bold"/>
              </a:rPr>
              <a:t>88M</a:t>
            </a:r>
            <a:r>
              <a:rPr lang="en-US" sz="3115">
                <a:solidFill>
                  <a:srgbClr val="000000"/>
                </a:solidFill>
                <a:latin typeface="Canva Sans"/>
              </a:rPr>
              <a:t> in Revenue by the </a:t>
            </a:r>
            <a:r>
              <a:rPr lang="en-US" sz="3115">
                <a:solidFill>
                  <a:srgbClr val="FF914D"/>
                </a:solidFill>
                <a:latin typeface="Canva Sans Bold"/>
              </a:rPr>
              <a:t>Sankranti Campaign.</a:t>
            </a:r>
          </a:p>
          <a:p>
            <a:pPr marL="672567" lvl="1" indent="-336283">
              <a:lnSpc>
                <a:spcPts val="4361"/>
              </a:lnSpc>
              <a:buFont typeface="Arial"/>
              <a:buChar char="•"/>
            </a:pPr>
            <a:r>
              <a:rPr lang="en-US" sz="3115">
                <a:solidFill>
                  <a:srgbClr val="000000"/>
                </a:solidFill>
                <a:latin typeface="Canva Sans"/>
              </a:rPr>
              <a:t>There was an increment of </a:t>
            </a:r>
            <a:r>
              <a:rPr lang="en-US" sz="3115">
                <a:solidFill>
                  <a:srgbClr val="FF914D"/>
                </a:solidFill>
                <a:latin typeface="Canva Sans Bold"/>
              </a:rPr>
              <a:t>226K</a:t>
            </a:r>
            <a:r>
              <a:rPr lang="en-US" sz="3115">
                <a:solidFill>
                  <a:srgbClr val="000000"/>
                </a:solidFill>
                <a:latin typeface="Canva Sans"/>
              </a:rPr>
              <a:t> of sold units than usual sales</a:t>
            </a:r>
          </a:p>
          <a:p>
            <a:pPr marL="672567" lvl="1" indent="-336283">
              <a:lnSpc>
                <a:spcPts val="4361"/>
              </a:lnSpc>
              <a:buFont typeface="Arial"/>
              <a:buChar char="•"/>
            </a:pPr>
            <a:r>
              <a:rPr lang="en-US" sz="3115">
                <a:solidFill>
                  <a:srgbClr val="000000"/>
                </a:solidFill>
                <a:latin typeface="Canva Sans"/>
              </a:rPr>
              <a:t>The overall Average Discount was </a:t>
            </a:r>
            <a:r>
              <a:rPr lang="en-US" sz="3115">
                <a:solidFill>
                  <a:srgbClr val="FF914D"/>
                </a:solidFill>
                <a:latin typeface="Canva Sans Bold"/>
              </a:rPr>
              <a:t>38.84 %</a:t>
            </a:r>
            <a:r>
              <a:rPr lang="en-US" sz="3115">
                <a:solidFill>
                  <a:srgbClr val="000000"/>
                </a:solidFill>
                <a:latin typeface="Canva Sans"/>
              </a:rPr>
              <a:t> and the average discount for </a:t>
            </a:r>
            <a:r>
              <a:rPr lang="en-US" sz="3115">
                <a:solidFill>
                  <a:srgbClr val="FF914D"/>
                </a:solidFill>
                <a:latin typeface="Canva Sans Bold"/>
              </a:rPr>
              <a:t>500 Cashback</a:t>
            </a:r>
            <a:r>
              <a:rPr lang="en-US" sz="3115">
                <a:solidFill>
                  <a:srgbClr val="000000"/>
                </a:solidFill>
                <a:latin typeface="Canva Sans"/>
              </a:rPr>
              <a:t> Promo type was </a:t>
            </a:r>
            <a:r>
              <a:rPr lang="en-US" sz="3115">
                <a:solidFill>
                  <a:srgbClr val="FF914D"/>
                </a:solidFill>
                <a:latin typeface="Canva Sans Bold"/>
              </a:rPr>
              <a:t>16.67% </a:t>
            </a:r>
          </a:p>
          <a:p>
            <a:pPr>
              <a:lnSpc>
                <a:spcPts val="4361"/>
              </a:lnSpc>
            </a:pPr>
            <a:r>
              <a:rPr lang="en-US" sz="3115" u="sng">
                <a:solidFill>
                  <a:srgbClr val="FF914D"/>
                </a:solidFill>
                <a:latin typeface="Canva Sans Bold"/>
              </a:rPr>
              <a:t>Promo Type</a:t>
            </a:r>
            <a:r>
              <a:rPr lang="en-US" sz="3115">
                <a:solidFill>
                  <a:srgbClr val="FF914D"/>
                </a:solidFill>
                <a:latin typeface="Canva Sans Bold"/>
              </a:rPr>
              <a:t>:</a:t>
            </a:r>
            <a:r>
              <a:rPr lang="en-US" sz="3115">
                <a:solidFill>
                  <a:srgbClr val="FF914D"/>
                </a:solidFill>
                <a:latin typeface="Canva Sans"/>
              </a:rPr>
              <a:t> </a:t>
            </a:r>
          </a:p>
          <a:p>
            <a:pPr marL="672567" lvl="1" indent="-336283">
              <a:lnSpc>
                <a:spcPts val="4361"/>
              </a:lnSpc>
              <a:buFont typeface="Arial"/>
              <a:buChar char="•"/>
            </a:pPr>
            <a:r>
              <a:rPr lang="en-US" sz="3115">
                <a:solidFill>
                  <a:srgbClr val="131211"/>
                </a:solidFill>
                <a:latin typeface="Canva Sans"/>
              </a:rPr>
              <a:t>Promo Type </a:t>
            </a:r>
            <a:r>
              <a:rPr lang="en-US" sz="3115">
                <a:solidFill>
                  <a:srgbClr val="FF914D"/>
                </a:solidFill>
                <a:latin typeface="Canva Sans Bold"/>
              </a:rPr>
              <a:t>"500 Cashback"</a:t>
            </a:r>
            <a:r>
              <a:rPr lang="en-US" sz="3115">
                <a:solidFill>
                  <a:srgbClr val="131211"/>
                </a:solidFill>
                <a:latin typeface="Canva Sans"/>
              </a:rPr>
              <a:t> did the best in terms of generating Incremental Revenue % and maintaining the healthy balance between Incremental Revenue and Incremental Sold Quantity, for Promo Type </a:t>
            </a:r>
            <a:r>
              <a:rPr lang="en-US" sz="3115">
                <a:solidFill>
                  <a:srgbClr val="FF914D"/>
                </a:solidFill>
                <a:latin typeface="Canva Sans Bold"/>
              </a:rPr>
              <a:t>"BOGOF"</a:t>
            </a:r>
            <a:r>
              <a:rPr lang="en-US" sz="3115">
                <a:solidFill>
                  <a:srgbClr val="131211"/>
                </a:solidFill>
                <a:latin typeface="Canva Sans"/>
              </a:rPr>
              <a:t> there is a huge difference between Incremental Revenue and Incremental Sold Quantity.</a:t>
            </a:r>
          </a:p>
          <a:p>
            <a:pPr marL="672567" lvl="1" indent="-336283">
              <a:lnSpc>
                <a:spcPts val="4361"/>
              </a:lnSpc>
              <a:buFont typeface="Arial"/>
              <a:buChar char="•"/>
            </a:pPr>
            <a:r>
              <a:rPr lang="en-US" sz="3115">
                <a:solidFill>
                  <a:srgbClr val="131211"/>
                </a:solidFill>
                <a:latin typeface="Canva Sans"/>
              </a:rPr>
              <a:t>There is a Negative Decline in Promo Types: </a:t>
            </a:r>
            <a:r>
              <a:rPr lang="en-US" sz="3115">
                <a:solidFill>
                  <a:srgbClr val="FF914D"/>
                </a:solidFill>
                <a:latin typeface="Canva Sans Bold"/>
              </a:rPr>
              <a:t>"33% OFF", "50 % OFF", "25% OFF".</a:t>
            </a:r>
          </a:p>
          <a:p>
            <a:pPr marL="672567" lvl="1" indent="-336283">
              <a:lnSpc>
                <a:spcPts val="4361"/>
              </a:lnSpc>
              <a:buFont typeface="Arial"/>
              <a:buChar char="•"/>
            </a:pPr>
            <a:r>
              <a:rPr lang="en-US" sz="3115">
                <a:solidFill>
                  <a:srgbClr val="131211"/>
                </a:solidFill>
                <a:latin typeface="Canva Sans"/>
              </a:rPr>
              <a:t>Promo Type </a:t>
            </a:r>
            <a:r>
              <a:rPr lang="en-US" sz="3115">
                <a:solidFill>
                  <a:srgbClr val="FF914D"/>
                </a:solidFill>
                <a:latin typeface="Canva Sans Bold"/>
              </a:rPr>
              <a:t>"25% OFF"</a:t>
            </a:r>
            <a:r>
              <a:rPr lang="en-US" sz="3115">
                <a:solidFill>
                  <a:srgbClr val="131211"/>
                </a:solidFill>
                <a:latin typeface="Canva Sans"/>
              </a:rPr>
              <a:t> didn't go well either with Incremental Revenue or with Incremental Sold Quantity</a:t>
            </a:r>
            <a:r>
              <a:rPr lang="en-US" sz="3115">
                <a:solidFill>
                  <a:srgbClr val="FF914D"/>
                </a:solidFill>
                <a:latin typeface="Canva Sans Bold"/>
              </a:rPr>
              <a:t> </a:t>
            </a:r>
          </a:p>
          <a:p>
            <a:pPr marL="672567" lvl="1" indent="-336283">
              <a:lnSpc>
                <a:spcPts val="4361"/>
              </a:lnSpc>
              <a:buFont typeface="Arial"/>
              <a:buChar char="•"/>
            </a:pPr>
            <a:r>
              <a:rPr lang="en-US" sz="3115">
                <a:solidFill>
                  <a:srgbClr val="131211"/>
                </a:solidFill>
                <a:latin typeface="Canva Sans"/>
              </a:rPr>
              <a:t>Even though Promo Type </a:t>
            </a:r>
            <a:r>
              <a:rPr lang="en-US" sz="3115">
                <a:solidFill>
                  <a:srgbClr val="FF914D"/>
                </a:solidFill>
                <a:latin typeface="Canva Sans Bold"/>
              </a:rPr>
              <a:t>"500 Cashback"</a:t>
            </a:r>
            <a:r>
              <a:rPr lang="en-US" sz="3115">
                <a:solidFill>
                  <a:srgbClr val="FF914D"/>
                </a:solidFill>
                <a:latin typeface="Canva Sans"/>
              </a:rPr>
              <a:t> </a:t>
            </a:r>
            <a:r>
              <a:rPr lang="en-US" sz="3115">
                <a:solidFill>
                  <a:srgbClr val="131211"/>
                </a:solidFill>
                <a:latin typeface="Canva Sans"/>
              </a:rPr>
              <a:t>has a lower Average Discount % (</a:t>
            </a:r>
            <a:r>
              <a:rPr lang="en-US" sz="3115">
                <a:solidFill>
                  <a:srgbClr val="FF914D"/>
                </a:solidFill>
                <a:latin typeface="Canva Sans Bold"/>
              </a:rPr>
              <a:t>16.67%</a:t>
            </a:r>
            <a:r>
              <a:rPr lang="en-US" sz="3115">
                <a:solidFill>
                  <a:srgbClr val="131211"/>
                </a:solidFill>
                <a:latin typeface="Canva Sans"/>
              </a:rPr>
              <a:t>) still it has generated the highest Revenue amongst other Promo Types which has a higher Discount %.</a:t>
            </a:r>
          </a:p>
          <a:p>
            <a:pPr>
              <a:lnSpc>
                <a:spcPts val="3801"/>
              </a:lnSpc>
            </a:pPr>
            <a:endParaRPr lang="en-US" sz="3115">
              <a:solidFill>
                <a:srgbClr val="131211"/>
              </a:solidFill>
              <a:latin typeface="Canva Sans"/>
            </a:endParaRPr>
          </a:p>
          <a:p>
            <a:pPr>
              <a:lnSpc>
                <a:spcPts val="3801"/>
              </a:lnSpc>
            </a:pPr>
            <a:endParaRPr lang="en-US" sz="3115">
              <a:solidFill>
                <a:srgbClr val="131211"/>
              </a:solidFill>
              <a:latin typeface="Canva Sans"/>
            </a:endParaRPr>
          </a:p>
          <a:p>
            <a:pPr>
              <a:lnSpc>
                <a:spcPts val="3801"/>
              </a:lnSpc>
            </a:pPr>
            <a:r>
              <a:rPr lang="en-US" sz="2715">
                <a:solidFill>
                  <a:srgbClr val="131211"/>
                </a:solidFill>
                <a:latin typeface="Canva Sans"/>
              </a:rPr>
              <a:t>  </a:t>
            </a:r>
          </a:p>
          <a:p>
            <a:pPr>
              <a:lnSpc>
                <a:spcPts val="3801"/>
              </a:lnSpc>
            </a:pPr>
            <a:endParaRPr lang="en-US" sz="2715">
              <a:solidFill>
                <a:srgbClr val="131211"/>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9365769" y="3791077"/>
            <a:ext cx="2551375" cy="2622909"/>
          </a:xfrm>
          <a:custGeom>
            <a:avLst/>
            <a:gdLst/>
            <a:ahLst/>
            <a:cxnLst/>
            <a:rect l="l" t="t" r="r" b="b"/>
            <a:pathLst>
              <a:path w="2551375" h="2622909">
                <a:moveTo>
                  <a:pt x="0" y="0"/>
                </a:moveTo>
                <a:lnTo>
                  <a:pt x="2551375" y="0"/>
                </a:lnTo>
                <a:lnTo>
                  <a:pt x="2551375" y="2622909"/>
                </a:lnTo>
                <a:lnTo>
                  <a:pt x="0" y="2622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sp>
        <p:nvSpPr>
          <p:cNvPr id="5" name="TextBox 5"/>
          <p:cNvSpPr txBox="1"/>
          <p:nvPr/>
        </p:nvSpPr>
        <p:spPr>
          <a:xfrm>
            <a:off x="0" y="-104775"/>
            <a:ext cx="12843544" cy="920616"/>
          </a:xfrm>
          <a:prstGeom prst="rect">
            <a:avLst/>
          </a:prstGeom>
        </p:spPr>
        <p:txBody>
          <a:bodyPr lIns="0" tIns="0" rIns="0" bIns="0" rtlCol="0" anchor="t">
            <a:spAutoFit/>
          </a:bodyPr>
          <a:lstStyle/>
          <a:p>
            <a:pPr algn="ctr">
              <a:lnSpc>
                <a:spcPts val="7532"/>
              </a:lnSpc>
            </a:pPr>
            <a:r>
              <a:rPr lang="en-US" sz="5380">
                <a:solidFill>
                  <a:srgbClr val="000000"/>
                </a:solidFill>
                <a:latin typeface="Canva Sans Bold"/>
              </a:rPr>
              <a:t>PRODUCT AND CATEGORY ANALYSIS </a:t>
            </a:r>
          </a:p>
        </p:txBody>
      </p:sp>
      <p:sp>
        <p:nvSpPr>
          <p:cNvPr id="6" name="TextBox 6"/>
          <p:cNvSpPr txBox="1"/>
          <p:nvPr/>
        </p:nvSpPr>
        <p:spPr>
          <a:xfrm>
            <a:off x="0" y="962025"/>
            <a:ext cx="18288000" cy="10254230"/>
          </a:xfrm>
          <a:prstGeom prst="rect">
            <a:avLst/>
          </a:prstGeom>
        </p:spPr>
        <p:txBody>
          <a:bodyPr lIns="0" tIns="0" rIns="0" bIns="0" rtlCol="0" anchor="t">
            <a:spAutoFit/>
          </a:bodyPr>
          <a:lstStyle/>
          <a:p>
            <a:pPr>
              <a:lnSpc>
                <a:spcPts val="4641"/>
              </a:lnSpc>
            </a:pPr>
            <a:r>
              <a:rPr lang="en-US" sz="3315" u="sng">
                <a:solidFill>
                  <a:srgbClr val="FF914D"/>
                </a:solidFill>
                <a:latin typeface="Canva Sans Bold"/>
              </a:rPr>
              <a:t>Card Visuals</a:t>
            </a:r>
            <a:r>
              <a:rPr lang="en-US" sz="3315">
                <a:solidFill>
                  <a:srgbClr val="000000"/>
                </a:solidFill>
                <a:latin typeface="Canva Sans Bold"/>
              </a:rPr>
              <a:t>: </a:t>
            </a:r>
          </a:p>
          <a:p>
            <a:pPr marL="715746" lvl="1" indent="-357873">
              <a:lnSpc>
                <a:spcPts val="4641"/>
              </a:lnSpc>
              <a:buFont typeface="Arial"/>
              <a:buChar char="•"/>
            </a:pPr>
            <a:r>
              <a:rPr lang="en-US" sz="3315">
                <a:solidFill>
                  <a:srgbClr val="131211"/>
                </a:solidFill>
                <a:latin typeface="Canva Sans"/>
              </a:rPr>
              <a:t>We generated an Overall </a:t>
            </a:r>
            <a:r>
              <a:rPr lang="en-US" sz="3315">
                <a:solidFill>
                  <a:srgbClr val="FF914D"/>
                </a:solidFill>
                <a:latin typeface="Canva Sans Bold"/>
              </a:rPr>
              <a:t>247.98M</a:t>
            </a:r>
            <a:r>
              <a:rPr lang="en-US" sz="3315">
                <a:solidFill>
                  <a:srgbClr val="131211"/>
                </a:solidFill>
                <a:latin typeface="Canva Sans"/>
              </a:rPr>
              <a:t> in Revenue and the overall quantity sold was </a:t>
            </a:r>
            <a:r>
              <a:rPr lang="en-US" sz="3315">
                <a:solidFill>
                  <a:srgbClr val="FF914D"/>
                </a:solidFill>
                <a:latin typeface="Canva Sans Bold"/>
              </a:rPr>
              <a:t>435K</a:t>
            </a:r>
            <a:r>
              <a:rPr lang="en-US" sz="3315">
                <a:solidFill>
                  <a:srgbClr val="131211"/>
                </a:solidFill>
                <a:latin typeface="Canva Sans"/>
              </a:rPr>
              <a:t> from the </a:t>
            </a:r>
            <a:r>
              <a:rPr lang="en-US" sz="3315">
                <a:solidFill>
                  <a:srgbClr val="FF914D"/>
                </a:solidFill>
                <a:latin typeface="Canva Sans Bold"/>
              </a:rPr>
              <a:t>15</a:t>
            </a:r>
            <a:r>
              <a:rPr lang="en-US" sz="3315">
                <a:solidFill>
                  <a:srgbClr val="131211"/>
                </a:solidFill>
                <a:latin typeface="Canva Sans"/>
              </a:rPr>
              <a:t> Products.</a:t>
            </a:r>
          </a:p>
          <a:p>
            <a:pPr marL="715746" lvl="1" indent="-357873">
              <a:lnSpc>
                <a:spcPts val="4641"/>
              </a:lnSpc>
              <a:buFont typeface="Arial"/>
              <a:buChar char="•"/>
            </a:pPr>
            <a:endParaRPr lang="en-US" sz="3315">
              <a:solidFill>
                <a:srgbClr val="131211"/>
              </a:solidFill>
              <a:latin typeface="Canva Sans"/>
            </a:endParaRPr>
          </a:p>
          <a:p>
            <a:pPr>
              <a:lnSpc>
                <a:spcPts val="4641"/>
              </a:lnSpc>
            </a:pPr>
            <a:r>
              <a:rPr lang="en-US" sz="3315" u="sng">
                <a:solidFill>
                  <a:srgbClr val="FF914D"/>
                </a:solidFill>
                <a:latin typeface="Canva Sans Bold"/>
              </a:rPr>
              <a:t>Product and Category</a:t>
            </a:r>
            <a:r>
              <a:rPr lang="en-US" sz="3315">
                <a:solidFill>
                  <a:srgbClr val="FF914D"/>
                </a:solidFill>
                <a:latin typeface="Canva Sans Bold"/>
              </a:rPr>
              <a:t>:</a:t>
            </a:r>
            <a:r>
              <a:rPr lang="en-US" sz="3315">
                <a:solidFill>
                  <a:srgbClr val="FF914D"/>
                </a:solidFill>
                <a:latin typeface="Canva Sans"/>
              </a:rPr>
              <a:t> </a:t>
            </a:r>
          </a:p>
          <a:p>
            <a:pPr marL="715746" lvl="1" indent="-357873">
              <a:lnSpc>
                <a:spcPts val="4641"/>
              </a:lnSpc>
              <a:buFont typeface="Arial"/>
              <a:buChar char="•"/>
            </a:pPr>
            <a:r>
              <a:rPr lang="en-US" sz="3315">
                <a:solidFill>
                  <a:srgbClr val="131211"/>
                </a:solidFill>
                <a:latin typeface="Canva Sans"/>
              </a:rPr>
              <a:t>Category </a:t>
            </a:r>
            <a:r>
              <a:rPr lang="en-US" sz="3315">
                <a:solidFill>
                  <a:srgbClr val="FF914D"/>
                </a:solidFill>
                <a:latin typeface="Canva Sans Bold"/>
              </a:rPr>
              <a:t>Combo1</a:t>
            </a:r>
            <a:r>
              <a:rPr lang="en-US" sz="3315">
                <a:solidFill>
                  <a:srgbClr val="131211"/>
                </a:solidFill>
                <a:latin typeface="Canva Sans"/>
              </a:rPr>
              <a:t> has generated the highest Revenue and has also maintained the balance between both </a:t>
            </a:r>
            <a:r>
              <a:rPr lang="en-US" sz="3315">
                <a:solidFill>
                  <a:srgbClr val="FF914D"/>
                </a:solidFill>
                <a:latin typeface="Canva Sans Bold"/>
              </a:rPr>
              <a:t>Incremental(Revenue and Sold Units)</a:t>
            </a:r>
            <a:r>
              <a:rPr lang="en-US" sz="3315">
                <a:solidFill>
                  <a:srgbClr val="131211"/>
                </a:solidFill>
                <a:latin typeface="Canva Sans Bold"/>
              </a:rPr>
              <a:t>.</a:t>
            </a:r>
          </a:p>
          <a:p>
            <a:pPr marL="715746" lvl="1" indent="-357873">
              <a:lnSpc>
                <a:spcPts val="4641"/>
              </a:lnSpc>
              <a:buFont typeface="Arial"/>
              <a:buChar char="•"/>
            </a:pPr>
            <a:r>
              <a:rPr lang="en-US" sz="3315">
                <a:solidFill>
                  <a:srgbClr val="131211"/>
                </a:solidFill>
                <a:latin typeface="Canva Sans"/>
              </a:rPr>
              <a:t>There is a Negative Trend in the Category</a:t>
            </a:r>
            <a:r>
              <a:rPr lang="en-US" sz="3315">
                <a:solidFill>
                  <a:srgbClr val="FF914D"/>
                </a:solidFill>
                <a:latin typeface="Canva Sans Bold"/>
              </a:rPr>
              <a:t> </a:t>
            </a:r>
            <a:r>
              <a:rPr lang="en-US" sz="3315">
                <a:solidFill>
                  <a:srgbClr val="000000"/>
                </a:solidFill>
                <a:latin typeface="Canva Sans"/>
              </a:rPr>
              <a:t>of</a:t>
            </a:r>
            <a:r>
              <a:rPr lang="en-US" sz="3315">
                <a:solidFill>
                  <a:srgbClr val="FF914D"/>
                </a:solidFill>
                <a:latin typeface="Canva Sans Bold"/>
              </a:rPr>
              <a:t> Personal Care</a:t>
            </a:r>
            <a:r>
              <a:rPr lang="en-US" sz="3315">
                <a:solidFill>
                  <a:srgbClr val="131211"/>
                </a:solidFill>
                <a:latin typeface="Canva Sans"/>
              </a:rPr>
              <a:t> for both Incremental(Revenue and Sold Units).</a:t>
            </a:r>
          </a:p>
          <a:p>
            <a:pPr marL="715746" lvl="1" indent="-357873">
              <a:lnSpc>
                <a:spcPts val="4641"/>
              </a:lnSpc>
              <a:buFont typeface="Arial"/>
              <a:buChar char="•"/>
            </a:pPr>
            <a:r>
              <a:rPr lang="en-US" sz="3315">
                <a:solidFill>
                  <a:srgbClr val="131211"/>
                </a:solidFill>
                <a:latin typeface="Canva Sans"/>
              </a:rPr>
              <a:t>The </a:t>
            </a:r>
            <a:r>
              <a:rPr lang="en-US" sz="3315">
                <a:solidFill>
                  <a:srgbClr val="FF914D"/>
                </a:solidFill>
                <a:latin typeface="Canva Sans Bold"/>
              </a:rPr>
              <a:t>discount-based</a:t>
            </a:r>
            <a:r>
              <a:rPr lang="en-US" sz="3315">
                <a:solidFill>
                  <a:srgbClr val="131211"/>
                </a:solidFill>
                <a:latin typeface="Canva Sans"/>
              </a:rPr>
              <a:t> Promo Types have not performed well as compared to the </a:t>
            </a:r>
            <a:r>
              <a:rPr lang="en-US" sz="3315">
                <a:solidFill>
                  <a:srgbClr val="FF914D"/>
                </a:solidFill>
                <a:latin typeface="Canva Sans Bold"/>
              </a:rPr>
              <a:t>"500 Cashback"</a:t>
            </a:r>
            <a:r>
              <a:rPr lang="en-US" sz="3315">
                <a:solidFill>
                  <a:srgbClr val="131211"/>
                </a:solidFill>
                <a:latin typeface="Canva Sans"/>
              </a:rPr>
              <a:t> and </a:t>
            </a:r>
            <a:r>
              <a:rPr lang="en-US" sz="3315">
                <a:solidFill>
                  <a:srgbClr val="FF914D"/>
                </a:solidFill>
                <a:latin typeface="Canva Sans Bold"/>
              </a:rPr>
              <a:t>"BOGOF"</a:t>
            </a:r>
            <a:r>
              <a:rPr lang="en-US" sz="3315">
                <a:solidFill>
                  <a:srgbClr val="131211"/>
                </a:solidFill>
                <a:latin typeface="Canva Sans"/>
              </a:rPr>
              <a:t> Promo Types.</a:t>
            </a:r>
          </a:p>
          <a:p>
            <a:pPr marL="715746" lvl="1" indent="-357873">
              <a:lnSpc>
                <a:spcPts val="4641"/>
              </a:lnSpc>
              <a:buFont typeface="Arial"/>
              <a:buChar char="•"/>
            </a:pPr>
            <a:r>
              <a:rPr lang="en-US" sz="3315">
                <a:solidFill>
                  <a:srgbClr val="131211"/>
                </a:solidFill>
                <a:latin typeface="Canva Sans"/>
              </a:rPr>
              <a:t>In products where we have given </a:t>
            </a:r>
            <a:r>
              <a:rPr lang="en-US" sz="3315">
                <a:solidFill>
                  <a:srgbClr val="FF914D"/>
                </a:solidFill>
                <a:latin typeface="Canva Sans Bold"/>
              </a:rPr>
              <a:t>discount-based</a:t>
            </a:r>
            <a:r>
              <a:rPr lang="en-US" sz="3315">
                <a:solidFill>
                  <a:srgbClr val="131211"/>
                </a:solidFill>
                <a:latin typeface="Canva Sans"/>
              </a:rPr>
              <a:t> products the Incremental Revenue % is </a:t>
            </a:r>
            <a:r>
              <a:rPr lang="en-US" sz="3315">
                <a:solidFill>
                  <a:srgbClr val="FF914D"/>
                </a:solidFill>
                <a:latin typeface="Canva Sans Bold"/>
              </a:rPr>
              <a:t>Negative</a:t>
            </a:r>
            <a:r>
              <a:rPr lang="en-US" sz="3315">
                <a:solidFill>
                  <a:srgbClr val="131211"/>
                </a:solidFill>
                <a:latin typeface="Canva Sans"/>
              </a:rPr>
              <a:t>.</a:t>
            </a:r>
          </a:p>
          <a:p>
            <a:pPr>
              <a:lnSpc>
                <a:spcPts val="4641"/>
              </a:lnSpc>
            </a:pPr>
            <a:endParaRPr lang="en-US" sz="3315">
              <a:solidFill>
                <a:srgbClr val="131211"/>
              </a:solidFill>
              <a:latin typeface="Canva Sans"/>
            </a:endParaRPr>
          </a:p>
          <a:p>
            <a:pPr>
              <a:lnSpc>
                <a:spcPts val="4221"/>
              </a:lnSpc>
            </a:pPr>
            <a:endParaRPr lang="en-US" sz="3315">
              <a:solidFill>
                <a:srgbClr val="131211"/>
              </a:solidFill>
              <a:latin typeface="Canva Sans"/>
            </a:endParaRPr>
          </a:p>
          <a:p>
            <a:pPr>
              <a:lnSpc>
                <a:spcPts val="4221"/>
              </a:lnSpc>
            </a:pPr>
            <a:endParaRPr lang="en-US" sz="3315">
              <a:solidFill>
                <a:srgbClr val="131211"/>
              </a:solidFill>
              <a:latin typeface="Canva Sans"/>
            </a:endParaRPr>
          </a:p>
          <a:p>
            <a:pPr>
              <a:lnSpc>
                <a:spcPts val="4221"/>
              </a:lnSpc>
            </a:pPr>
            <a:r>
              <a:rPr lang="en-US" sz="3015">
                <a:solidFill>
                  <a:srgbClr val="131211"/>
                </a:solidFill>
                <a:latin typeface="Canva Sans"/>
              </a:rPr>
              <a:t>  </a:t>
            </a:r>
          </a:p>
          <a:p>
            <a:pPr>
              <a:lnSpc>
                <a:spcPts val="4221"/>
              </a:lnSpc>
            </a:pPr>
            <a:endParaRPr lang="en-US" sz="3015">
              <a:solidFill>
                <a:srgbClr val="131211"/>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4060212"/>
            <a:ext cx="2932415" cy="2351362"/>
            <a:chOff x="0" y="0"/>
            <a:chExt cx="1075555" cy="862436"/>
          </a:xfrm>
        </p:grpSpPr>
        <p:sp>
          <p:nvSpPr>
            <p:cNvPr id="4" name="Freeform 4"/>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IN"/>
            </a:p>
          </p:txBody>
        </p:sp>
        <p:sp>
          <p:nvSpPr>
            <p:cNvPr id="5" name="TextBox 5"/>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0" y="6521008"/>
            <a:ext cx="2932415" cy="847111"/>
            <a:chOff x="0" y="0"/>
            <a:chExt cx="1075555" cy="310705"/>
          </a:xfrm>
        </p:grpSpPr>
        <p:sp>
          <p:nvSpPr>
            <p:cNvPr id="7" name="Freeform 7"/>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IN"/>
            </a:p>
          </p:txBody>
        </p:sp>
        <p:sp>
          <p:nvSpPr>
            <p:cNvPr id="8" name="TextBox 8"/>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4464033" y="5714165"/>
            <a:ext cx="2932415" cy="2351362"/>
            <a:chOff x="0" y="0"/>
            <a:chExt cx="1075555" cy="862436"/>
          </a:xfrm>
        </p:grpSpPr>
        <p:sp>
          <p:nvSpPr>
            <p:cNvPr id="10" name="Freeform 10"/>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IN"/>
            </a:p>
          </p:txBody>
        </p:sp>
        <p:sp>
          <p:nvSpPr>
            <p:cNvPr id="11" name="TextBox 11"/>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4464033" y="8174961"/>
            <a:ext cx="2932415" cy="847111"/>
            <a:chOff x="0" y="0"/>
            <a:chExt cx="1075555" cy="310705"/>
          </a:xfrm>
        </p:grpSpPr>
        <p:sp>
          <p:nvSpPr>
            <p:cNvPr id="13" name="Freeform 13"/>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IN"/>
            </a:p>
          </p:txBody>
        </p:sp>
        <p:sp>
          <p:nvSpPr>
            <p:cNvPr id="14" name="TextBox 14"/>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8091333" y="2789500"/>
            <a:ext cx="2932415" cy="2351362"/>
            <a:chOff x="0" y="0"/>
            <a:chExt cx="1075555" cy="862436"/>
          </a:xfrm>
        </p:grpSpPr>
        <p:sp>
          <p:nvSpPr>
            <p:cNvPr id="16" name="Freeform 16"/>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IN"/>
            </a:p>
          </p:txBody>
        </p:sp>
        <p:sp>
          <p:nvSpPr>
            <p:cNvPr id="17" name="TextBox 17"/>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8091333" y="5250296"/>
            <a:ext cx="2932415" cy="847111"/>
            <a:chOff x="0" y="0"/>
            <a:chExt cx="1075555" cy="310705"/>
          </a:xfrm>
        </p:grpSpPr>
        <p:sp>
          <p:nvSpPr>
            <p:cNvPr id="19" name="Freeform 19"/>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IN"/>
            </a:p>
          </p:txBody>
        </p:sp>
        <p:sp>
          <p:nvSpPr>
            <p:cNvPr id="20" name="TextBox 20"/>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sp>
        <p:nvSpPr>
          <p:cNvPr id="21" name="Freeform 21"/>
          <p:cNvSpPr/>
          <p:nvPr/>
        </p:nvSpPr>
        <p:spPr>
          <a:xfrm rot="-3082447">
            <a:off x="7367071" y="6631978"/>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2" name="TextBox 22"/>
          <p:cNvSpPr txBox="1"/>
          <p:nvPr/>
        </p:nvSpPr>
        <p:spPr>
          <a:xfrm>
            <a:off x="1538888" y="1195362"/>
            <a:ext cx="8904094" cy="1594138"/>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NEXT TASK</a:t>
            </a:r>
          </a:p>
        </p:txBody>
      </p:sp>
      <p:sp>
        <p:nvSpPr>
          <p:cNvPr id="23" name="TextBox 23"/>
          <p:cNvSpPr txBox="1"/>
          <p:nvPr/>
        </p:nvSpPr>
        <p:spPr>
          <a:xfrm>
            <a:off x="187916" y="4200816"/>
            <a:ext cx="2534389" cy="2032053"/>
          </a:xfrm>
          <a:prstGeom prst="rect">
            <a:avLst/>
          </a:prstGeom>
        </p:spPr>
        <p:txBody>
          <a:bodyPr lIns="0" tIns="0" rIns="0" bIns="0" rtlCol="0" anchor="t">
            <a:spAutoFit/>
          </a:bodyPr>
          <a:lstStyle/>
          <a:p>
            <a:pPr algn="ctr">
              <a:lnSpc>
                <a:spcPts val="2338"/>
              </a:lnSpc>
            </a:pPr>
            <a:r>
              <a:rPr lang="en-US" sz="1670">
                <a:solidFill>
                  <a:srgbClr val="100F0D"/>
                </a:solidFill>
                <a:latin typeface="Montserrat Light"/>
              </a:rPr>
              <a:t>Provide alist of products with a base price greater than 500 and that are featured in promo type of 'BOGOF' (Buy One Get One Free). .</a:t>
            </a:r>
          </a:p>
        </p:txBody>
      </p:sp>
      <p:sp>
        <p:nvSpPr>
          <p:cNvPr id="24" name="TextBox 24"/>
          <p:cNvSpPr txBox="1"/>
          <p:nvPr/>
        </p:nvSpPr>
        <p:spPr>
          <a:xfrm>
            <a:off x="165722" y="6691327"/>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rPr>
              <a:t>TASK1</a:t>
            </a:r>
          </a:p>
        </p:txBody>
      </p:sp>
      <p:sp>
        <p:nvSpPr>
          <p:cNvPr id="25" name="TextBox 25"/>
          <p:cNvSpPr txBox="1"/>
          <p:nvPr/>
        </p:nvSpPr>
        <p:spPr>
          <a:xfrm>
            <a:off x="4651949" y="8344704"/>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rPr>
              <a:t>TASK 2</a:t>
            </a:r>
          </a:p>
        </p:txBody>
      </p:sp>
      <p:sp>
        <p:nvSpPr>
          <p:cNvPr id="26" name="TextBox 26"/>
          <p:cNvSpPr txBox="1"/>
          <p:nvPr/>
        </p:nvSpPr>
        <p:spPr>
          <a:xfrm>
            <a:off x="4674143" y="5882703"/>
            <a:ext cx="2534389" cy="2032053"/>
          </a:xfrm>
          <a:prstGeom prst="rect">
            <a:avLst/>
          </a:prstGeom>
        </p:spPr>
        <p:txBody>
          <a:bodyPr lIns="0" tIns="0" rIns="0" bIns="0" rtlCol="0" anchor="t">
            <a:spAutoFit/>
          </a:bodyPr>
          <a:lstStyle/>
          <a:p>
            <a:pPr algn="ctr">
              <a:lnSpc>
                <a:spcPts val="2338"/>
              </a:lnSpc>
            </a:pPr>
            <a:r>
              <a:rPr lang="en-US" sz="1670">
                <a:solidFill>
                  <a:srgbClr val="100F0D"/>
                </a:solidFill>
                <a:latin typeface="Montserrat Light"/>
              </a:rPr>
              <a:t>Generate a report that provides an overview of the number of stores in each city.</a:t>
            </a:r>
          </a:p>
          <a:p>
            <a:pPr algn="ctr">
              <a:lnSpc>
                <a:spcPts val="2338"/>
              </a:lnSpc>
            </a:pPr>
            <a:r>
              <a:rPr lang="en-US" sz="1670">
                <a:solidFill>
                  <a:srgbClr val="100F0D"/>
                </a:solidFill>
                <a:latin typeface="Montserrat Light"/>
              </a:rPr>
              <a:t>The results will be sorted in descending order of store counts</a:t>
            </a:r>
          </a:p>
        </p:txBody>
      </p:sp>
      <p:sp>
        <p:nvSpPr>
          <p:cNvPr id="27" name="TextBox 27"/>
          <p:cNvSpPr txBox="1"/>
          <p:nvPr/>
        </p:nvSpPr>
        <p:spPr>
          <a:xfrm>
            <a:off x="8279249" y="5420038"/>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rPr>
              <a:t>TASK 3</a:t>
            </a:r>
          </a:p>
        </p:txBody>
      </p:sp>
      <p:sp>
        <p:nvSpPr>
          <p:cNvPr id="28" name="TextBox 28"/>
          <p:cNvSpPr txBox="1"/>
          <p:nvPr/>
        </p:nvSpPr>
        <p:spPr>
          <a:xfrm>
            <a:off x="8301443" y="2958038"/>
            <a:ext cx="2730849" cy="1873158"/>
          </a:xfrm>
          <a:prstGeom prst="rect">
            <a:avLst/>
          </a:prstGeom>
        </p:spPr>
        <p:txBody>
          <a:bodyPr lIns="0" tIns="0" rIns="0" bIns="0" rtlCol="0" anchor="t">
            <a:spAutoFit/>
          </a:bodyPr>
          <a:lstStyle/>
          <a:p>
            <a:pPr algn="ctr">
              <a:lnSpc>
                <a:spcPts val="2519"/>
              </a:lnSpc>
            </a:pPr>
            <a:r>
              <a:rPr lang="en-US" sz="1799">
                <a:solidFill>
                  <a:srgbClr val="100F0D"/>
                </a:solidFill>
                <a:latin typeface="Montserrat Light"/>
              </a:rPr>
              <a:t>Generate a report that displays each campaign along with the total revenue</a:t>
            </a:r>
          </a:p>
          <a:p>
            <a:pPr algn="ctr">
              <a:lnSpc>
                <a:spcPts val="2519"/>
              </a:lnSpc>
            </a:pPr>
            <a:r>
              <a:rPr lang="en-US" sz="1799">
                <a:solidFill>
                  <a:srgbClr val="100F0D"/>
                </a:solidFill>
                <a:latin typeface="Montserrat Light"/>
              </a:rPr>
              <a:t>generated before and after the campaign</a:t>
            </a:r>
          </a:p>
        </p:txBody>
      </p:sp>
      <p:sp>
        <p:nvSpPr>
          <p:cNvPr id="29" name="Freeform 29"/>
          <p:cNvSpPr/>
          <p:nvPr/>
        </p:nvSpPr>
        <p:spPr>
          <a:xfrm rot="-8970905" flipH="1">
            <a:off x="2878284" y="4862011"/>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0" name="TextBox 30"/>
          <p:cNvSpPr txBox="1"/>
          <p:nvPr/>
        </p:nvSpPr>
        <p:spPr>
          <a:xfrm>
            <a:off x="1836286" y="2844075"/>
            <a:ext cx="8187907" cy="373093"/>
          </a:xfrm>
          <a:prstGeom prst="rect">
            <a:avLst/>
          </a:prstGeom>
        </p:spPr>
        <p:txBody>
          <a:bodyPr lIns="0" tIns="0" rIns="0" bIns="0" rtlCol="0" anchor="t">
            <a:spAutoFit/>
          </a:bodyPr>
          <a:lstStyle/>
          <a:p>
            <a:pPr>
              <a:lnSpc>
                <a:spcPts val="3060"/>
              </a:lnSpc>
            </a:pPr>
            <a:r>
              <a:rPr lang="en-US" sz="2186">
                <a:solidFill>
                  <a:srgbClr val="100F0D"/>
                </a:solidFill>
                <a:latin typeface="Montserrat Light"/>
              </a:rPr>
              <a:t>SQL based report generation</a:t>
            </a:r>
          </a:p>
        </p:txBody>
      </p:sp>
      <p:sp>
        <p:nvSpPr>
          <p:cNvPr id="31" name="Freeform 31"/>
          <p:cNvSpPr/>
          <p:nvPr/>
        </p:nvSpPr>
        <p:spPr>
          <a:xfrm rot="-7838932" flipH="1">
            <a:off x="11036803" y="3988003"/>
            <a:ext cx="1776375" cy="501826"/>
          </a:xfrm>
          <a:custGeom>
            <a:avLst/>
            <a:gdLst/>
            <a:ahLst/>
            <a:cxnLst/>
            <a:rect l="l" t="t" r="r" b="b"/>
            <a:pathLst>
              <a:path w="1776375" h="501826">
                <a:moveTo>
                  <a:pt x="1776374" y="0"/>
                </a:moveTo>
                <a:lnTo>
                  <a:pt x="0" y="0"/>
                </a:lnTo>
                <a:lnTo>
                  <a:pt x="0" y="501826"/>
                </a:lnTo>
                <a:lnTo>
                  <a:pt x="1776374" y="501826"/>
                </a:lnTo>
                <a:lnTo>
                  <a:pt x="177637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2" name="Group 32"/>
          <p:cNvGrpSpPr/>
          <p:nvPr/>
        </p:nvGrpSpPr>
        <p:grpSpPr>
          <a:xfrm>
            <a:off x="12090548" y="5112924"/>
            <a:ext cx="3555555" cy="2351362"/>
            <a:chOff x="0" y="0"/>
            <a:chExt cx="1304112" cy="862436"/>
          </a:xfrm>
        </p:grpSpPr>
        <p:sp>
          <p:nvSpPr>
            <p:cNvPr id="33" name="Freeform 33"/>
            <p:cNvSpPr/>
            <p:nvPr/>
          </p:nvSpPr>
          <p:spPr>
            <a:xfrm>
              <a:off x="0" y="0"/>
              <a:ext cx="1304112" cy="862436"/>
            </a:xfrm>
            <a:custGeom>
              <a:avLst/>
              <a:gdLst/>
              <a:ahLst/>
              <a:cxnLst/>
              <a:rect l="l" t="t" r="r" b="b"/>
              <a:pathLst>
                <a:path w="1304112" h="862436">
                  <a:moveTo>
                    <a:pt x="67500" y="0"/>
                  </a:moveTo>
                  <a:lnTo>
                    <a:pt x="1236612" y="0"/>
                  </a:lnTo>
                  <a:cubicBezTo>
                    <a:pt x="1273891" y="0"/>
                    <a:pt x="1304112" y="30221"/>
                    <a:pt x="1304112" y="67500"/>
                  </a:cubicBezTo>
                  <a:lnTo>
                    <a:pt x="1304112" y="794936"/>
                  </a:lnTo>
                  <a:cubicBezTo>
                    <a:pt x="1304112" y="832215"/>
                    <a:pt x="1273891" y="862436"/>
                    <a:pt x="1236612" y="862436"/>
                  </a:cubicBezTo>
                  <a:lnTo>
                    <a:pt x="67500" y="862436"/>
                  </a:lnTo>
                  <a:cubicBezTo>
                    <a:pt x="30221" y="862436"/>
                    <a:pt x="0" y="832215"/>
                    <a:pt x="0" y="794936"/>
                  </a:cubicBezTo>
                  <a:lnTo>
                    <a:pt x="0" y="67500"/>
                  </a:lnTo>
                  <a:cubicBezTo>
                    <a:pt x="0" y="30221"/>
                    <a:pt x="30221" y="0"/>
                    <a:pt x="67500" y="0"/>
                  </a:cubicBezTo>
                  <a:close/>
                </a:path>
              </a:pathLst>
            </a:custGeom>
            <a:solidFill>
              <a:srgbClr val="FFFFFF">
                <a:alpha val="98824"/>
              </a:srgbClr>
            </a:solidFill>
          </p:spPr>
          <p:txBody>
            <a:bodyPr/>
            <a:lstStyle/>
            <a:p>
              <a:endParaRPr lang="en-IN"/>
            </a:p>
          </p:txBody>
        </p:sp>
        <p:sp>
          <p:nvSpPr>
            <p:cNvPr id="34" name="TextBox 34"/>
            <p:cNvSpPr txBox="1"/>
            <p:nvPr/>
          </p:nvSpPr>
          <p:spPr>
            <a:xfrm>
              <a:off x="0" y="-19050"/>
              <a:ext cx="1304112" cy="881486"/>
            </a:xfrm>
            <a:prstGeom prst="rect">
              <a:avLst/>
            </a:prstGeom>
          </p:spPr>
          <p:txBody>
            <a:bodyPr lIns="50800" tIns="50800" rIns="50800" bIns="50800" rtlCol="0" anchor="ctr"/>
            <a:lstStyle/>
            <a:p>
              <a:pPr algn="ctr">
                <a:lnSpc>
                  <a:spcPts val="2859"/>
                </a:lnSpc>
              </a:pPr>
              <a:endParaRPr/>
            </a:p>
          </p:txBody>
        </p:sp>
      </p:grpSp>
      <p:sp>
        <p:nvSpPr>
          <p:cNvPr id="35" name="TextBox 35"/>
          <p:cNvSpPr txBox="1"/>
          <p:nvPr/>
        </p:nvSpPr>
        <p:spPr>
          <a:xfrm>
            <a:off x="12090548" y="5281365"/>
            <a:ext cx="3555555" cy="1894783"/>
          </a:xfrm>
          <a:prstGeom prst="rect">
            <a:avLst/>
          </a:prstGeom>
        </p:spPr>
        <p:txBody>
          <a:bodyPr lIns="0" tIns="0" rIns="0" bIns="0" rtlCol="0" anchor="t">
            <a:spAutoFit/>
          </a:bodyPr>
          <a:lstStyle/>
          <a:p>
            <a:pPr algn="ctr">
              <a:lnSpc>
                <a:spcPts val="2188"/>
              </a:lnSpc>
            </a:pPr>
            <a:r>
              <a:rPr lang="en-US" sz="1563">
                <a:solidFill>
                  <a:srgbClr val="100F0D"/>
                </a:solidFill>
                <a:latin typeface="Montserrat Light"/>
              </a:rPr>
              <a:t>Produce a report that calculates the Incremental Sold Quantity (ISU%) for each</a:t>
            </a:r>
          </a:p>
          <a:p>
            <a:pPr algn="ctr">
              <a:lnSpc>
                <a:spcPts val="2188"/>
              </a:lnSpc>
            </a:pPr>
            <a:r>
              <a:rPr lang="en-US" sz="1563">
                <a:solidFill>
                  <a:srgbClr val="100F0D"/>
                </a:solidFill>
                <a:latin typeface="Montserrat Light"/>
              </a:rPr>
              <a:t>category during the Diwali campaign. Additionally, provide rankings for the</a:t>
            </a:r>
          </a:p>
          <a:p>
            <a:pPr algn="ctr">
              <a:lnSpc>
                <a:spcPts val="2188"/>
              </a:lnSpc>
            </a:pPr>
            <a:r>
              <a:rPr lang="en-US" sz="1563">
                <a:solidFill>
                  <a:srgbClr val="100F0D"/>
                </a:solidFill>
                <a:latin typeface="Montserrat Light"/>
              </a:rPr>
              <a:t>categories based on their ISU%.</a:t>
            </a:r>
          </a:p>
        </p:txBody>
      </p:sp>
      <p:grpSp>
        <p:nvGrpSpPr>
          <p:cNvPr id="36" name="Group 36"/>
          <p:cNvGrpSpPr/>
          <p:nvPr/>
        </p:nvGrpSpPr>
        <p:grpSpPr>
          <a:xfrm>
            <a:off x="12414782" y="7669898"/>
            <a:ext cx="2932415" cy="847111"/>
            <a:chOff x="0" y="0"/>
            <a:chExt cx="1075555" cy="310705"/>
          </a:xfrm>
        </p:grpSpPr>
        <p:sp>
          <p:nvSpPr>
            <p:cNvPr id="37" name="Freeform 37"/>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IN"/>
            </a:p>
          </p:txBody>
        </p:sp>
        <p:sp>
          <p:nvSpPr>
            <p:cNvPr id="38" name="TextBox 38"/>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sp>
        <p:nvSpPr>
          <p:cNvPr id="39" name="TextBox 39"/>
          <p:cNvSpPr txBox="1"/>
          <p:nvPr/>
        </p:nvSpPr>
        <p:spPr>
          <a:xfrm>
            <a:off x="12510032" y="7852549"/>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rPr>
              <a:t>TASK 4</a:t>
            </a:r>
          </a:p>
        </p:txBody>
      </p:sp>
      <p:sp>
        <p:nvSpPr>
          <p:cNvPr id="40" name="Freeform 40"/>
          <p:cNvSpPr/>
          <p:nvPr/>
        </p:nvSpPr>
        <p:spPr>
          <a:xfrm rot="-3082447">
            <a:off x="15620654" y="5909542"/>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1" name="Group 41"/>
          <p:cNvGrpSpPr/>
          <p:nvPr/>
        </p:nvGrpSpPr>
        <p:grpSpPr>
          <a:xfrm>
            <a:off x="15066614" y="1716018"/>
            <a:ext cx="2932415" cy="2351362"/>
            <a:chOff x="0" y="0"/>
            <a:chExt cx="1075555" cy="862436"/>
          </a:xfrm>
        </p:grpSpPr>
        <p:sp>
          <p:nvSpPr>
            <p:cNvPr id="42" name="Freeform 42"/>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IN"/>
            </a:p>
          </p:txBody>
        </p:sp>
        <p:sp>
          <p:nvSpPr>
            <p:cNvPr id="43" name="TextBox 43"/>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44" name="Group 44"/>
          <p:cNvGrpSpPr/>
          <p:nvPr/>
        </p:nvGrpSpPr>
        <p:grpSpPr>
          <a:xfrm>
            <a:off x="15066614" y="4229137"/>
            <a:ext cx="2932415" cy="847111"/>
            <a:chOff x="0" y="0"/>
            <a:chExt cx="1075555" cy="310705"/>
          </a:xfrm>
        </p:grpSpPr>
        <p:sp>
          <p:nvSpPr>
            <p:cNvPr id="45" name="Freeform 45"/>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IN"/>
            </a:p>
          </p:txBody>
        </p:sp>
        <p:sp>
          <p:nvSpPr>
            <p:cNvPr id="46" name="TextBox 46"/>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sp>
        <p:nvSpPr>
          <p:cNvPr id="47" name="TextBox 47"/>
          <p:cNvSpPr txBox="1"/>
          <p:nvPr/>
        </p:nvSpPr>
        <p:spPr>
          <a:xfrm>
            <a:off x="15167397" y="2092023"/>
            <a:ext cx="2730849" cy="2186620"/>
          </a:xfrm>
          <a:prstGeom prst="rect">
            <a:avLst/>
          </a:prstGeom>
        </p:spPr>
        <p:txBody>
          <a:bodyPr lIns="0" tIns="0" rIns="0" bIns="0" rtlCol="0" anchor="t">
            <a:spAutoFit/>
          </a:bodyPr>
          <a:lstStyle/>
          <a:p>
            <a:pPr algn="ctr">
              <a:lnSpc>
                <a:spcPts val="2519"/>
              </a:lnSpc>
            </a:pPr>
            <a:r>
              <a:rPr lang="en-US" sz="1799">
                <a:solidFill>
                  <a:srgbClr val="100F0D"/>
                </a:solidFill>
                <a:latin typeface="Montserrat Light"/>
              </a:rPr>
              <a:t>Generate a report that displays each campaign along with the total revenue generated before and after the campaign</a:t>
            </a:r>
          </a:p>
          <a:p>
            <a:pPr algn="ctr">
              <a:lnSpc>
                <a:spcPts val="2519"/>
              </a:lnSpc>
            </a:pPr>
            <a:endParaRPr lang="en-US" sz="1799">
              <a:solidFill>
                <a:srgbClr val="100F0D"/>
              </a:solidFill>
              <a:latin typeface="Montserrat Light"/>
            </a:endParaRPr>
          </a:p>
        </p:txBody>
      </p:sp>
      <p:sp>
        <p:nvSpPr>
          <p:cNvPr id="48" name="TextBox 48"/>
          <p:cNvSpPr txBox="1"/>
          <p:nvPr/>
        </p:nvSpPr>
        <p:spPr>
          <a:xfrm>
            <a:off x="15230550" y="4398484"/>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rPr>
              <a:t>TASK 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17193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9365769" y="3791077"/>
            <a:ext cx="2551375" cy="2622909"/>
          </a:xfrm>
          <a:custGeom>
            <a:avLst/>
            <a:gdLst/>
            <a:ahLst/>
            <a:cxnLst/>
            <a:rect l="l" t="t" r="r" b="b"/>
            <a:pathLst>
              <a:path w="2551375" h="2622909">
                <a:moveTo>
                  <a:pt x="0" y="0"/>
                </a:moveTo>
                <a:lnTo>
                  <a:pt x="2551375" y="0"/>
                </a:lnTo>
                <a:lnTo>
                  <a:pt x="2551375" y="2622909"/>
                </a:lnTo>
                <a:lnTo>
                  <a:pt x="0" y="2622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sp>
        <p:nvSpPr>
          <p:cNvPr id="5" name="TextBox 5"/>
          <p:cNvSpPr txBox="1"/>
          <p:nvPr/>
        </p:nvSpPr>
        <p:spPr>
          <a:xfrm>
            <a:off x="0" y="-104775"/>
            <a:ext cx="12843544" cy="920616"/>
          </a:xfrm>
          <a:prstGeom prst="rect">
            <a:avLst/>
          </a:prstGeom>
        </p:spPr>
        <p:txBody>
          <a:bodyPr lIns="0" tIns="0" rIns="0" bIns="0" rtlCol="0" anchor="t">
            <a:spAutoFit/>
          </a:bodyPr>
          <a:lstStyle/>
          <a:p>
            <a:pPr>
              <a:lnSpc>
                <a:spcPts val="7532"/>
              </a:lnSpc>
            </a:pPr>
            <a:r>
              <a:rPr lang="en-US" sz="5380">
                <a:solidFill>
                  <a:srgbClr val="000000"/>
                </a:solidFill>
                <a:latin typeface="Canva Sans Bold"/>
              </a:rPr>
              <a:t>RECOMMENDATIONS </a:t>
            </a:r>
          </a:p>
        </p:txBody>
      </p:sp>
      <p:sp>
        <p:nvSpPr>
          <p:cNvPr id="6" name="TextBox 6"/>
          <p:cNvSpPr txBox="1"/>
          <p:nvPr/>
        </p:nvSpPr>
        <p:spPr>
          <a:xfrm>
            <a:off x="0" y="971550"/>
            <a:ext cx="18288000" cy="11268614"/>
          </a:xfrm>
          <a:prstGeom prst="rect">
            <a:avLst/>
          </a:prstGeom>
        </p:spPr>
        <p:txBody>
          <a:bodyPr lIns="0" tIns="0" rIns="0" bIns="0" rtlCol="0" anchor="t">
            <a:spAutoFit/>
          </a:bodyPr>
          <a:lstStyle/>
          <a:p>
            <a:pPr>
              <a:lnSpc>
                <a:spcPts val="3801"/>
              </a:lnSpc>
            </a:pPr>
            <a:r>
              <a:rPr lang="en-US" sz="2715">
                <a:solidFill>
                  <a:srgbClr val="FF914D"/>
                </a:solidFill>
                <a:latin typeface="Canva Sans Bold"/>
              </a:rPr>
              <a:t>Store Distribution Optimization:</a:t>
            </a:r>
          </a:p>
          <a:p>
            <a:pPr marL="586264" lvl="1" indent="-293132">
              <a:lnSpc>
                <a:spcPts val="3801"/>
              </a:lnSpc>
              <a:buFont typeface="Arial"/>
              <a:buChar char="•"/>
            </a:pPr>
            <a:r>
              <a:rPr lang="en-US" sz="2715">
                <a:solidFill>
                  <a:srgbClr val="000000"/>
                </a:solidFill>
                <a:latin typeface="Canva Sans"/>
              </a:rPr>
              <a:t>Considering the correlation between the number of stores and revenue, evaluate the performance of cities with a higher number of stores like Bengaluru. Assess if the market saturation is affecting incremental revenue and consider optimizing the store count in such cities.</a:t>
            </a:r>
          </a:p>
          <a:p>
            <a:pPr marL="586264" lvl="1" indent="-293132">
              <a:lnSpc>
                <a:spcPts val="3801"/>
              </a:lnSpc>
              <a:buFont typeface="Arial"/>
              <a:buChar char="•"/>
            </a:pPr>
            <a:r>
              <a:rPr lang="en-US" sz="2715">
                <a:solidFill>
                  <a:srgbClr val="000000"/>
                </a:solidFill>
                <a:latin typeface="Canva Sans"/>
              </a:rPr>
              <a:t>Explore the potential for expanding in cities with fewer stores, especially in Trivandrum and Vijayawada, where the store count is low.</a:t>
            </a:r>
          </a:p>
          <a:p>
            <a:pPr>
              <a:lnSpc>
                <a:spcPts val="3801"/>
              </a:lnSpc>
            </a:pPr>
            <a:endParaRPr lang="en-US" sz="2715">
              <a:solidFill>
                <a:srgbClr val="000000"/>
              </a:solidFill>
              <a:latin typeface="Canva Sans"/>
            </a:endParaRPr>
          </a:p>
          <a:p>
            <a:pPr>
              <a:lnSpc>
                <a:spcPts val="3801"/>
              </a:lnSpc>
            </a:pPr>
            <a:r>
              <a:rPr lang="en-US" sz="2715">
                <a:solidFill>
                  <a:srgbClr val="FF914D"/>
                </a:solidFill>
                <a:latin typeface="Canva Sans Bold"/>
              </a:rPr>
              <a:t>Focus on Madura City's Success Model:</a:t>
            </a:r>
          </a:p>
          <a:p>
            <a:pPr marL="586264" lvl="1" indent="-293132">
              <a:lnSpc>
                <a:spcPts val="3801"/>
              </a:lnSpc>
              <a:buFont typeface="Arial"/>
              <a:buChar char="•"/>
            </a:pPr>
            <a:r>
              <a:rPr lang="en-US" sz="2715">
                <a:solidFill>
                  <a:srgbClr val="000000"/>
                </a:solidFill>
                <a:latin typeface="Canva Sans"/>
              </a:rPr>
              <a:t>Investigate the factors contributing to the high Incremental Revenue % in Madura City with only 4 stores. Identify successful strategies implemented in this city and consider replicating them in other cities, especially those with a similar store count.</a:t>
            </a:r>
          </a:p>
          <a:p>
            <a:pPr>
              <a:lnSpc>
                <a:spcPts val="3801"/>
              </a:lnSpc>
            </a:pPr>
            <a:endParaRPr lang="en-US" sz="2715">
              <a:solidFill>
                <a:srgbClr val="000000"/>
              </a:solidFill>
              <a:latin typeface="Canva Sans"/>
            </a:endParaRPr>
          </a:p>
          <a:p>
            <a:pPr>
              <a:lnSpc>
                <a:spcPts val="3801"/>
              </a:lnSpc>
            </a:pPr>
            <a:r>
              <a:rPr lang="en-US" sz="2715">
                <a:solidFill>
                  <a:srgbClr val="FF914D"/>
                </a:solidFill>
                <a:latin typeface="Canva Sans Bold"/>
              </a:rPr>
              <a:t>Promotional Strategy:</a:t>
            </a:r>
          </a:p>
          <a:p>
            <a:pPr marL="586264" lvl="1" indent="-293132">
              <a:lnSpc>
                <a:spcPts val="3801"/>
              </a:lnSpc>
              <a:buFont typeface="Arial"/>
              <a:buChar char="•"/>
            </a:pPr>
            <a:r>
              <a:rPr lang="en-US" sz="2715">
                <a:solidFill>
                  <a:srgbClr val="000000"/>
                </a:solidFill>
                <a:latin typeface="Canva Sans"/>
              </a:rPr>
              <a:t>Focus on optimizing the promotional strategy by leveraging the success of the "500 Cashback" promo type. Consider expanding and fine-tuning this type of promotion to maintain a healthy balance between Incremental Revenue and Incremental Sold Quantity.</a:t>
            </a:r>
          </a:p>
          <a:p>
            <a:pPr marL="586264" lvl="1" indent="-293132">
              <a:lnSpc>
                <a:spcPts val="3801"/>
              </a:lnSpc>
              <a:buFont typeface="Arial"/>
              <a:buChar char="•"/>
            </a:pPr>
            <a:r>
              <a:rPr lang="en-US" sz="2715">
                <a:solidFill>
                  <a:srgbClr val="000000"/>
                </a:solidFill>
                <a:latin typeface="Canva Sans"/>
              </a:rPr>
              <a:t>Reevaluate and potentially adjust or discontinue promo types with negative trends, such as "33% OFF," "50% OFF," and "25% OFF." Analyze the reasons behind the decline and make data-driven decisions on whether to revamp or replace these promotions.</a:t>
            </a:r>
          </a:p>
          <a:p>
            <a:pPr>
              <a:lnSpc>
                <a:spcPts val="2681"/>
              </a:lnSpc>
            </a:pPr>
            <a:endParaRPr lang="en-US" sz="2715">
              <a:solidFill>
                <a:srgbClr val="000000"/>
              </a:solidFill>
              <a:latin typeface="Canva Sans"/>
            </a:endParaRPr>
          </a:p>
          <a:p>
            <a:pPr>
              <a:lnSpc>
                <a:spcPts val="2681"/>
              </a:lnSpc>
            </a:pPr>
            <a:endParaRPr lang="en-US" sz="2715">
              <a:solidFill>
                <a:srgbClr val="000000"/>
              </a:solidFill>
              <a:latin typeface="Canva Sans"/>
            </a:endParaRPr>
          </a:p>
          <a:p>
            <a:pPr>
              <a:lnSpc>
                <a:spcPts val="2681"/>
              </a:lnSpc>
            </a:pPr>
            <a:endParaRPr lang="en-US" sz="2715">
              <a:solidFill>
                <a:srgbClr val="000000"/>
              </a:solidFill>
              <a:latin typeface="Canva Sans"/>
            </a:endParaRPr>
          </a:p>
          <a:p>
            <a:pPr>
              <a:lnSpc>
                <a:spcPts val="2438"/>
              </a:lnSpc>
            </a:pPr>
            <a:endParaRPr lang="en-US" sz="2715">
              <a:solidFill>
                <a:srgbClr val="000000"/>
              </a:solidFill>
              <a:latin typeface="Canva Sans"/>
            </a:endParaRPr>
          </a:p>
          <a:p>
            <a:pPr>
              <a:lnSpc>
                <a:spcPts val="2438"/>
              </a:lnSpc>
            </a:pPr>
            <a:endParaRPr lang="en-US" sz="2715">
              <a:solidFill>
                <a:srgbClr val="000000"/>
              </a:solidFill>
              <a:latin typeface="Canva Sans"/>
            </a:endParaRPr>
          </a:p>
          <a:p>
            <a:pPr>
              <a:lnSpc>
                <a:spcPts val="2438"/>
              </a:lnSpc>
            </a:pPr>
            <a:r>
              <a:rPr lang="en-US" sz="1742">
                <a:solidFill>
                  <a:srgbClr val="131211"/>
                </a:solidFill>
                <a:latin typeface="Canva Sans"/>
              </a:rPr>
              <a:t>  </a:t>
            </a:r>
          </a:p>
          <a:p>
            <a:pPr>
              <a:lnSpc>
                <a:spcPts val="2438"/>
              </a:lnSpc>
            </a:pPr>
            <a:endParaRPr lang="en-US" sz="1742">
              <a:solidFill>
                <a:srgbClr val="131211"/>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9365769" y="3791077"/>
            <a:ext cx="2551375" cy="2622909"/>
          </a:xfrm>
          <a:custGeom>
            <a:avLst/>
            <a:gdLst/>
            <a:ahLst/>
            <a:cxnLst/>
            <a:rect l="l" t="t" r="r" b="b"/>
            <a:pathLst>
              <a:path w="2551375" h="2622909">
                <a:moveTo>
                  <a:pt x="0" y="0"/>
                </a:moveTo>
                <a:lnTo>
                  <a:pt x="2551375" y="0"/>
                </a:lnTo>
                <a:lnTo>
                  <a:pt x="2551375" y="2622909"/>
                </a:lnTo>
                <a:lnTo>
                  <a:pt x="0" y="2622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sp>
        <p:nvSpPr>
          <p:cNvPr id="5" name="TextBox 5"/>
          <p:cNvSpPr txBox="1"/>
          <p:nvPr/>
        </p:nvSpPr>
        <p:spPr>
          <a:xfrm>
            <a:off x="0" y="-104775"/>
            <a:ext cx="12843544" cy="920616"/>
          </a:xfrm>
          <a:prstGeom prst="rect">
            <a:avLst/>
          </a:prstGeom>
        </p:spPr>
        <p:txBody>
          <a:bodyPr lIns="0" tIns="0" rIns="0" bIns="0" rtlCol="0" anchor="t">
            <a:spAutoFit/>
          </a:bodyPr>
          <a:lstStyle/>
          <a:p>
            <a:pPr>
              <a:lnSpc>
                <a:spcPts val="7532"/>
              </a:lnSpc>
            </a:pPr>
            <a:r>
              <a:rPr lang="en-US" sz="5380">
                <a:solidFill>
                  <a:srgbClr val="000000"/>
                </a:solidFill>
                <a:latin typeface="Canva Sans Bold"/>
              </a:rPr>
              <a:t>RECOMMENDATIONS </a:t>
            </a:r>
          </a:p>
        </p:txBody>
      </p:sp>
      <p:sp>
        <p:nvSpPr>
          <p:cNvPr id="6" name="TextBox 6"/>
          <p:cNvSpPr txBox="1"/>
          <p:nvPr/>
        </p:nvSpPr>
        <p:spPr>
          <a:xfrm>
            <a:off x="0" y="971550"/>
            <a:ext cx="18288000" cy="8411114"/>
          </a:xfrm>
          <a:prstGeom prst="rect">
            <a:avLst/>
          </a:prstGeom>
        </p:spPr>
        <p:txBody>
          <a:bodyPr lIns="0" tIns="0" rIns="0" bIns="0" rtlCol="0" anchor="t">
            <a:spAutoFit/>
          </a:bodyPr>
          <a:lstStyle/>
          <a:p>
            <a:pPr>
              <a:lnSpc>
                <a:spcPts val="3801"/>
              </a:lnSpc>
            </a:pPr>
            <a:r>
              <a:rPr lang="en-US" sz="2715">
                <a:solidFill>
                  <a:srgbClr val="FF914D"/>
                </a:solidFill>
                <a:latin typeface="Canva Sans Bold"/>
              </a:rPr>
              <a:t>Discount Strategy:</a:t>
            </a:r>
          </a:p>
          <a:p>
            <a:pPr marL="586264" lvl="1" indent="-293132">
              <a:lnSpc>
                <a:spcPts val="3801"/>
              </a:lnSpc>
              <a:buFont typeface="Arial"/>
              <a:buChar char="•"/>
            </a:pPr>
            <a:r>
              <a:rPr lang="en-US" sz="2715">
                <a:solidFill>
                  <a:srgbClr val="000000"/>
                </a:solidFill>
                <a:latin typeface="Canva Sans"/>
              </a:rPr>
              <a:t>Reevaluate the discount strategy, especially for products where discount-based promotions are resulting in negative Incremental Revenue %. Assess whether the discounts are aligning with customer preferences or if adjustments are needed.</a:t>
            </a:r>
          </a:p>
          <a:p>
            <a:pPr marL="586264" lvl="1" indent="-293132">
              <a:lnSpc>
                <a:spcPts val="3801"/>
              </a:lnSpc>
              <a:buFont typeface="Arial"/>
              <a:buChar char="•"/>
            </a:pPr>
            <a:r>
              <a:rPr lang="en-US" sz="2715">
                <a:solidFill>
                  <a:srgbClr val="000000"/>
                </a:solidFill>
                <a:latin typeface="Canva Sans"/>
              </a:rPr>
              <a:t>Given the success of the "500 Cashback" promo type with a lower average discount percentage, consider experimenting with lower discounts in other promotions to test their impact on revenue.</a:t>
            </a:r>
          </a:p>
          <a:p>
            <a:pPr>
              <a:lnSpc>
                <a:spcPts val="3801"/>
              </a:lnSpc>
            </a:pPr>
            <a:endParaRPr lang="en-US" sz="2715">
              <a:solidFill>
                <a:srgbClr val="000000"/>
              </a:solidFill>
              <a:latin typeface="Canva Sans"/>
            </a:endParaRPr>
          </a:p>
          <a:p>
            <a:pPr>
              <a:lnSpc>
                <a:spcPts val="3801"/>
              </a:lnSpc>
            </a:pPr>
            <a:r>
              <a:rPr lang="en-US" sz="2715">
                <a:solidFill>
                  <a:srgbClr val="FF914D"/>
                </a:solidFill>
                <a:latin typeface="Canva Sans Bold"/>
              </a:rPr>
              <a:t>Continuous Monitoring:</a:t>
            </a:r>
          </a:p>
          <a:p>
            <a:pPr marL="586264" lvl="1" indent="-293132">
              <a:lnSpc>
                <a:spcPts val="3801"/>
              </a:lnSpc>
              <a:buFont typeface="Arial"/>
              <a:buChar char="•"/>
            </a:pPr>
            <a:r>
              <a:rPr lang="en-US" sz="2715">
                <a:solidFill>
                  <a:srgbClr val="000000"/>
                </a:solidFill>
                <a:latin typeface="Canva Sans"/>
              </a:rPr>
              <a:t>Implement a system for continuous monitoring and evaluation of store performance, campaign effectiveness, and product/category trends. This will allow for quick adjustments based on evolving market dynamics.</a:t>
            </a:r>
          </a:p>
          <a:p>
            <a:pPr>
              <a:lnSpc>
                <a:spcPts val="3801"/>
              </a:lnSpc>
            </a:pPr>
            <a:endParaRPr lang="en-US" sz="2715">
              <a:solidFill>
                <a:srgbClr val="000000"/>
              </a:solidFill>
              <a:latin typeface="Canva Sans"/>
            </a:endParaRPr>
          </a:p>
          <a:p>
            <a:pPr>
              <a:lnSpc>
                <a:spcPts val="3801"/>
              </a:lnSpc>
            </a:pPr>
            <a:endParaRPr lang="en-US" sz="2715">
              <a:solidFill>
                <a:srgbClr val="000000"/>
              </a:solidFill>
              <a:latin typeface="Canva Sans"/>
            </a:endParaRPr>
          </a:p>
          <a:p>
            <a:pPr>
              <a:lnSpc>
                <a:spcPts val="2681"/>
              </a:lnSpc>
            </a:pPr>
            <a:endParaRPr lang="en-US" sz="2715">
              <a:solidFill>
                <a:srgbClr val="000000"/>
              </a:solidFill>
              <a:latin typeface="Canva Sans"/>
            </a:endParaRPr>
          </a:p>
          <a:p>
            <a:pPr>
              <a:lnSpc>
                <a:spcPts val="2681"/>
              </a:lnSpc>
            </a:pPr>
            <a:endParaRPr lang="en-US" sz="2715">
              <a:solidFill>
                <a:srgbClr val="000000"/>
              </a:solidFill>
              <a:latin typeface="Canva Sans"/>
            </a:endParaRPr>
          </a:p>
          <a:p>
            <a:pPr>
              <a:lnSpc>
                <a:spcPts val="2681"/>
              </a:lnSpc>
            </a:pPr>
            <a:endParaRPr lang="en-US" sz="2715">
              <a:solidFill>
                <a:srgbClr val="000000"/>
              </a:solidFill>
              <a:latin typeface="Canva Sans"/>
            </a:endParaRPr>
          </a:p>
          <a:p>
            <a:pPr>
              <a:lnSpc>
                <a:spcPts val="2438"/>
              </a:lnSpc>
            </a:pPr>
            <a:endParaRPr lang="en-US" sz="2715">
              <a:solidFill>
                <a:srgbClr val="000000"/>
              </a:solidFill>
              <a:latin typeface="Canva Sans"/>
            </a:endParaRPr>
          </a:p>
          <a:p>
            <a:pPr>
              <a:lnSpc>
                <a:spcPts val="2438"/>
              </a:lnSpc>
            </a:pPr>
            <a:endParaRPr lang="en-US" sz="2715">
              <a:solidFill>
                <a:srgbClr val="000000"/>
              </a:solidFill>
              <a:latin typeface="Canva Sans"/>
            </a:endParaRPr>
          </a:p>
          <a:p>
            <a:pPr>
              <a:lnSpc>
                <a:spcPts val="2438"/>
              </a:lnSpc>
            </a:pPr>
            <a:r>
              <a:rPr lang="en-US" sz="1742">
                <a:solidFill>
                  <a:srgbClr val="131211"/>
                </a:solidFill>
                <a:latin typeface="Canva Sans"/>
              </a:rPr>
              <a:t>  </a:t>
            </a:r>
          </a:p>
          <a:p>
            <a:pPr>
              <a:lnSpc>
                <a:spcPts val="2438"/>
              </a:lnSpc>
            </a:pPr>
            <a:endParaRPr lang="en-US" sz="1742">
              <a:solidFill>
                <a:srgbClr val="131211"/>
              </a:solidFill>
              <a:latin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561733" y="2105045"/>
            <a:ext cx="8097687" cy="1594138"/>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THANK YOU</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IN"/>
            </a:p>
          </p:txBody>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4" name="TextBox 14"/>
          <p:cNvSpPr txBox="1"/>
          <p:nvPr/>
        </p:nvSpPr>
        <p:spPr>
          <a:xfrm>
            <a:off x="5250954" y="817421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07</a:t>
            </a:r>
          </a:p>
        </p:txBody>
      </p:sp>
      <p:sp>
        <p:nvSpPr>
          <p:cNvPr id="15" name="TextBox 15"/>
          <p:cNvSpPr txBox="1"/>
          <p:nvPr/>
        </p:nvSpPr>
        <p:spPr>
          <a:xfrm>
            <a:off x="6607430" y="3333137"/>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INTRODUCTION TO ATLIQ MART</a:t>
            </a:r>
          </a:p>
        </p:txBody>
      </p:sp>
      <p:sp>
        <p:nvSpPr>
          <p:cNvPr id="16" name="TextBox 16"/>
          <p:cNvSpPr txBox="1"/>
          <p:nvPr/>
        </p:nvSpPr>
        <p:spPr>
          <a:xfrm>
            <a:off x="6607430" y="4127355"/>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OUR TEAM</a:t>
            </a:r>
          </a:p>
        </p:txBody>
      </p:sp>
      <p:sp>
        <p:nvSpPr>
          <p:cNvPr id="17" name="TextBox 17"/>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STRATEGY</a:t>
            </a:r>
          </a:p>
        </p:txBody>
      </p:sp>
      <p:sp>
        <p:nvSpPr>
          <p:cNvPr id="18" name="TextBox 18"/>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OUR SERVICES</a:t>
            </a:r>
          </a:p>
        </p:txBody>
      </p:sp>
      <p:sp>
        <p:nvSpPr>
          <p:cNvPr id="19" name="TextBox 19"/>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EXPERIENCE</a:t>
            </a:r>
          </a:p>
        </p:txBody>
      </p:sp>
      <p:sp>
        <p:nvSpPr>
          <p:cNvPr id="20" name="TextBox 20"/>
          <p:cNvSpPr txBox="1"/>
          <p:nvPr/>
        </p:nvSpPr>
        <p:spPr>
          <a:xfrm>
            <a:off x="6607430"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QUARTER</a:t>
            </a:r>
          </a:p>
        </p:txBody>
      </p:sp>
      <p:sp>
        <p:nvSpPr>
          <p:cNvPr id="21" name="TextBox 21"/>
          <p:cNvSpPr txBox="1"/>
          <p:nvPr/>
        </p:nvSpPr>
        <p:spPr>
          <a:xfrm>
            <a:off x="6607430" y="827926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NEXT PROJECT</a:t>
            </a:r>
          </a:p>
        </p:txBody>
      </p:sp>
      <p:sp>
        <p:nvSpPr>
          <p:cNvPr id="22" name="Freeform 22"/>
          <p:cNvSpPr/>
          <p:nvPr/>
        </p:nvSpPr>
        <p:spPr>
          <a:xfrm>
            <a:off x="16540942" y="0"/>
            <a:ext cx="1747058" cy="1757729"/>
          </a:xfrm>
          <a:custGeom>
            <a:avLst/>
            <a:gdLst/>
            <a:ahLst/>
            <a:cxnLst/>
            <a:rect l="l" t="t" r="r" b="b"/>
            <a:pathLst>
              <a:path w="1747058" h="1757729">
                <a:moveTo>
                  <a:pt x="0" y="0"/>
                </a:moveTo>
                <a:lnTo>
                  <a:pt x="1747058" y="0"/>
                </a:lnTo>
                <a:lnTo>
                  <a:pt x="1747058" y="1757729"/>
                </a:lnTo>
                <a:lnTo>
                  <a:pt x="0" y="1757729"/>
                </a:lnTo>
                <a:lnTo>
                  <a:pt x="0" y="0"/>
                </a:lnTo>
                <a:close/>
              </a:path>
            </a:pathLst>
          </a:custGeom>
          <a:blipFill>
            <a:blip r:embed="rId6"/>
            <a:stretch>
              <a:fillRect l="-3129" t="-23" b="-2479"/>
            </a:stretch>
          </a:blipFill>
        </p:spPr>
        <p:txBody>
          <a:bodyPr/>
          <a:lstStyle/>
          <a:p>
            <a:endParaRPr lang="en-IN"/>
          </a:p>
        </p:txBody>
      </p:sp>
      <p:sp>
        <p:nvSpPr>
          <p:cNvPr id="23" name="Freeform 23"/>
          <p:cNvSpPr/>
          <p:nvPr/>
        </p:nvSpPr>
        <p:spPr>
          <a:xfrm>
            <a:off x="14670300" y="0"/>
            <a:ext cx="1796208" cy="1757729"/>
          </a:xfrm>
          <a:custGeom>
            <a:avLst/>
            <a:gdLst/>
            <a:ahLst/>
            <a:cxnLst/>
            <a:rect l="l" t="t" r="r" b="b"/>
            <a:pathLst>
              <a:path w="1796208" h="1757729">
                <a:moveTo>
                  <a:pt x="0" y="0"/>
                </a:moveTo>
                <a:lnTo>
                  <a:pt x="1796208" y="0"/>
                </a:lnTo>
                <a:lnTo>
                  <a:pt x="1796208" y="1757729"/>
                </a:lnTo>
                <a:lnTo>
                  <a:pt x="0" y="1757729"/>
                </a:lnTo>
                <a:lnTo>
                  <a:pt x="0" y="0"/>
                </a:lnTo>
                <a:close/>
              </a:path>
            </a:pathLst>
          </a:custGeom>
          <a:blipFill>
            <a:blip r:embed="rId7"/>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IN"/>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IN"/>
          </a:p>
        </p:txBody>
      </p:sp>
      <p:sp>
        <p:nvSpPr>
          <p:cNvPr id="7" name="Freeform 7"/>
          <p:cNvSpPr/>
          <p:nvPr/>
        </p:nvSpPr>
        <p:spPr>
          <a:xfrm>
            <a:off x="10286710" y="1593846"/>
            <a:ext cx="7120211" cy="7120211"/>
          </a:xfrm>
          <a:custGeom>
            <a:avLst/>
            <a:gdLst/>
            <a:ahLst/>
            <a:cxnLst/>
            <a:rect l="l" t="t" r="r" b="b"/>
            <a:pathLst>
              <a:path w="7120211" h="7120211">
                <a:moveTo>
                  <a:pt x="0" y="0"/>
                </a:moveTo>
                <a:lnTo>
                  <a:pt x="7120211" y="0"/>
                </a:lnTo>
                <a:lnTo>
                  <a:pt x="7120211" y="7120211"/>
                </a:lnTo>
                <a:lnTo>
                  <a:pt x="0" y="7120211"/>
                </a:lnTo>
                <a:lnTo>
                  <a:pt x="0" y="0"/>
                </a:lnTo>
                <a:close/>
              </a:path>
            </a:pathLst>
          </a:custGeom>
          <a:blipFill>
            <a:blip r:embed="rId4"/>
            <a:stretch>
              <a:fillRect l="-14273" r="14273"/>
            </a:stretch>
          </a:blipFill>
        </p:spPr>
        <p:txBody>
          <a:bodyPr/>
          <a:lstStyle/>
          <a:p>
            <a:endParaRPr lang="en-IN"/>
          </a:p>
        </p:txBody>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IN"/>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IN"/>
          </a:p>
        </p:txBody>
      </p:sp>
      <p:grpSp>
        <p:nvGrpSpPr>
          <p:cNvPr id="12" name="Group 12"/>
          <p:cNvGrpSpPr/>
          <p:nvPr/>
        </p:nvGrpSpPr>
        <p:grpSpPr>
          <a:xfrm>
            <a:off x="2142191" y="5777447"/>
            <a:ext cx="9610044" cy="1948998"/>
            <a:chOff x="0" y="0"/>
            <a:chExt cx="3682024" cy="746746"/>
          </a:xfrm>
        </p:grpSpPr>
        <p:sp>
          <p:nvSpPr>
            <p:cNvPr id="13" name="Freeform 13"/>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IN"/>
            </a:p>
          </p:txBody>
        </p:sp>
        <p:sp>
          <p:nvSpPr>
            <p:cNvPr id="14" name="TextBox 14"/>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2371799" y="6162574"/>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6" name="TextBox 16"/>
          <p:cNvSpPr txBox="1"/>
          <p:nvPr/>
        </p:nvSpPr>
        <p:spPr>
          <a:xfrm>
            <a:off x="3908899" y="6005886"/>
            <a:ext cx="7132181" cy="768377"/>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a:rPr>
              <a:t>They have their own product brand also Called AtliQ</a:t>
            </a:r>
          </a:p>
        </p:txBody>
      </p:sp>
      <p:sp>
        <p:nvSpPr>
          <p:cNvPr id="17" name="Freeform 17"/>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8" name="Freeform 18"/>
          <p:cNvSpPr/>
          <p:nvPr/>
        </p:nvSpPr>
        <p:spPr>
          <a:xfrm>
            <a:off x="2384394" y="3750832"/>
            <a:ext cx="1146860" cy="1078048"/>
          </a:xfrm>
          <a:custGeom>
            <a:avLst/>
            <a:gdLst/>
            <a:ahLst/>
            <a:cxnLst/>
            <a:rect l="l" t="t" r="r" b="b"/>
            <a:pathLst>
              <a:path w="1146860" h="1078048">
                <a:moveTo>
                  <a:pt x="0" y="0"/>
                </a:moveTo>
                <a:lnTo>
                  <a:pt x="1146860" y="0"/>
                </a:lnTo>
                <a:lnTo>
                  <a:pt x="1146860" y="1078048"/>
                </a:lnTo>
                <a:lnTo>
                  <a:pt x="0" y="10780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9" name="TextBox 19"/>
          <p:cNvSpPr txBox="1"/>
          <p:nvPr/>
        </p:nvSpPr>
        <p:spPr>
          <a:xfrm>
            <a:off x="0" y="-47677"/>
            <a:ext cx="10498044" cy="914132"/>
          </a:xfrm>
          <a:prstGeom prst="rect">
            <a:avLst/>
          </a:prstGeom>
        </p:spPr>
        <p:txBody>
          <a:bodyPr lIns="0" tIns="0" rIns="0" bIns="0" rtlCol="0" anchor="t">
            <a:spAutoFit/>
          </a:bodyPr>
          <a:lstStyle/>
          <a:p>
            <a:pPr>
              <a:lnSpc>
                <a:spcPts val="7491"/>
              </a:lnSpc>
            </a:pPr>
            <a:r>
              <a:rPr lang="en-US" sz="5428" spc="531">
                <a:solidFill>
                  <a:srgbClr val="231F20"/>
                </a:solidFill>
                <a:latin typeface="Oswald Bold"/>
              </a:rPr>
              <a:t>INTRODUCTION TO ATLIQ MART</a:t>
            </a:r>
          </a:p>
        </p:txBody>
      </p:sp>
      <p:sp>
        <p:nvSpPr>
          <p:cNvPr id="20" name="TextBox 20"/>
          <p:cNvSpPr txBox="1"/>
          <p:nvPr/>
        </p:nvSpPr>
        <p:spPr>
          <a:xfrm>
            <a:off x="3908899" y="3624745"/>
            <a:ext cx="7132181" cy="1154018"/>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a:rPr>
              <a:t>AtliQ Mart is a retail giant with over 50 supermarkets all over in the southern region of India</a:t>
            </a:r>
          </a:p>
        </p:txBody>
      </p:sp>
      <p:sp>
        <p:nvSpPr>
          <p:cNvPr id="21" name="Freeform 21"/>
          <p:cNvSpPr/>
          <p:nvPr/>
        </p:nvSpPr>
        <p:spPr>
          <a:xfrm>
            <a:off x="16540942" y="0"/>
            <a:ext cx="1747058" cy="1757729"/>
          </a:xfrm>
          <a:custGeom>
            <a:avLst/>
            <a:gdLst/>
            <a:ahLst/>
            <a:cxnLst/>
            <a:rect l="l" t="t" r="r" b="b"/>
            <a:pathLst>
              <a:path w="1747058" h="1757729">
                <a:moveTo>
                  <a:pt x="0" y="0"/>
                </a:moveTo>
                <a:lnTo>
                  <a:pt x="1747058" y="0"/>
                </a:lnTo>
                <a:lnTo>
                  <a:pt x="1747058" y="1757729"/>
                </a:lnTo>
                <a:lnTo>
                  <a:pt x="0" y="1757729"/>
                </a:lnTo>
                <a:lnTo>
                  <a:pt x="0" y="0"/>
                </a:lnTo>
                <a:close/>
              </a:path>
            </a:pathLst>
          </a:custGeom>
          <a:blipFill>
            <a:blip r:embed="rId11"/>
            <a:stretch>
              <a:fillRect l="-3129" t="-23" b="-2479"/>
            </a:stretch>
          </a:blipFill>
        </p:spPr>
        <p:txBody>
          <a:bodyPr/>
          <a:lstStyle/>
          <a:p>
            <a:endParaRPr lang="en-IN"/>
          </a:p>
        </p:txBody>
      </p:sp>
      <p:sp>
        <p:nvSpPr>
          <p:cNvPr id="22" name="Freeform 22"/>
          <p:cNvSpPr/>
          <p:nvPr/>
        </p:nvSpPr>
        <p:spPr>
          <a:xfrm>
            <a:off x="14670300" y="0"/>
            <a:ext cx="1796208" cy="1757729"/>
          </a:xfrm>
          <a:custGeom>
            <a:avLst/>
            <a:gdLst/>
            <a:ahLst/>
            <a:cxnLst/>
            <a:rect l="l" t="t" r="r" b="b"/>
            <a:pathLst>
              <a:path w="1796208" h="1757729">
                <a:moveTo>
                  <a:pt x="0" y="0"/>
                </a:moveTo>
                <a:lnTo>
                  <a:pt x="1796208" y="0"/>
                </a:lnTo>
                <a:lnTo>
                  <a:pt x="1796208" y="1757729"/>
                </a:lnTo>
                <a:lnTo>
                  <a:pt x="0" y="1757729"/>
                </a:lnTo>
                <a:lnTo>
                  <a:pt x="0" y="0"/>
                </a:lnTo>
                <a:close/>
              </a:path>
            </a:pathLst>
          </a:custGeom>
          <a:blipFill>
            <a:blip r:embed="rId12"/>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nvGrpSpPr>
          <p:cNvPr id="7" name="Group 7"/>
          <p:cNvGrpSpPr/>
          <p:nvPr/>
        </p:nvGrpSpPr>
        <p:grpSpPr>
          <a:xfrm>
            <a:off x="1774426" y="3206190"/>
            <a:ext cx="3474003" cy="647719"/>
            <a:chOff x="0" y="0"/>
            <a:chExt cx="914964" cy="170593"/>
          </a:xfrm>
        </p:grpSpPr>
        <p:sp>
          <p:nvSpPr>
            <p:cNvPr id="8" name="Freeform 8"/>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IN"/>
            </a:p>
          </p:txBody>
        </p:sp>
        <p:sp>
          <p:nvSpPr>
            <p:cNvPr id="9" name="TextBox 9"/>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Objective n° 1</a:t>
              </a:r>
            </a:p>
          </p:txBody>
        </p:sp>
      </p:grpSp>
      <p:grpSp>
        <p:nvGrpSpPr>
          <p:cNvPr id="10" name="Group 10"/>
          <p:cNvGrpSpPr/>
          <p:nvPr/>
        </p:nvGrpSpPr>
        <p:grpSpPr>
          <a:xfrm>
            <a:off x="7218805" y="3206190"/>
            <a:ext cx="3474003"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IN"/>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Objective n° 2</a:t>
              </a:r>
            </a:p>
          </p:txBody>
        </p:sp>
      </p:grpSp>
      <p:grpSp>
        <p:nvGrpSpPr>
          <p:cNvPr id="13" name="Group 13"/>
          <p:cNvGrpSpPr/>
          <p:nvPr/>
        </p:nvGrpSpPr>
        <p:grpSpPr>
          <a:xfrm>
            <a:off x="13284209" y="3206190"/>
            <a:ext cx="3474003" cy="647719"/>
            <a:chOff x="0" y="0"/>
            <a:chExt cx="914964" cy="170593"/>
          </a:xfrm>
        </p:grpSpPr>
        <p:sp>
          <p:nvSpPr>
            <p:cNvPr id="14" name="Freeform 14"/>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IN"/>
            </a:p>
          </p:txBody>
        </p:sp>
        <p:sp>
          <p:nvSpPr>
            <p:cNvPr id="15" name="TextBox 15"/>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Objective n° 3</a:t>
              </a:r>
            </a:p>
          </p:txBody>
        </p:sp>
      </p:grpSp>
      <p:sp>
        <p:nvSpPr>
          <p:cNvPr id="16" name="Freeform 1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7" name="Freeform 1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8" name="Freeform 18"/>
          <p:cNvSpPr/>
          <p:nvPr/>
        </p:nvSpPr>
        <p:spPr>
          <a:xfrm>
            <a:off x="8163094" y="6044646"/>
            <a:ext cx="1961813" cy="1846556"/>
          </a:xfrm>
          <a:custGeom>
            <a:avLst/>
            <a:gdLst/>
            <a:ahLst/>
            <a:cxnLst/>
            <a:rect l="l" t="t" r="r" b="b"/>
            <a:pathLst>
              <a:path w="1961813" h="1846556">
                <a:moveTo>
                  <a:pt x="0" y="0"/>
                </a:moveTo>
                <a:lnTo>
                  <a:pt x="1961812" y="0"/>
                </a:lnTo>
                <a:lnTo>
                  <a:pt x="1961812" y="1846556"/>
                </a:lnTo>
                <a:lnTo>
                  <a:pt x="0" y="18465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9" name="Freeform 19"/>
          <p:cNvSpPr/>
          <p:nvPr/>
        </p:nvSpPr>
        <p:spPr>
          <a:xfrm>
            <a:off x="11398729" y="7891202"/>
            <a:ext cx="1990067" cy="1579616"/>
          </a:xfrm>
          <a:custGeom>
            <a:avLst/>
            <a:gdLst/>
            <a:ahLst/>
            <a:cxnLst/>
            <a:rect l="l" t="t" r="r" b="b"/>
            <a:pathLst>
              <a:path w="1990067" h="1579616">
                <a:moveTo>
                  <a:pt x="0" y="0"/>
                </a:moveTo>
                <a:lnTo>
                  <a:pt x="1990067" y="0"/>
                </a:lnTo>
                <a:lnTo>
                  <a:pt x="1990067" y="1579616"/>
                </a:lnTo>
                <a:lnTo>
                  <a:pt x="0" y="15796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20" name="TextBox 20"/>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GOALS AND OBJECTIVES</a:t>
            </a:r>
          </a:p>
        </p:txBody>
      </p:sp>
      <p:sp>
        <p:nvSpPr>
          <p:cNvPr id="21" name="TextBox 21"/>
          <p:cNvSpPr txBox="1"/>
          <p:nvPr/>
        </p:nvSpPr>
        <p:spPr>
          <a:xfrm>
            <a:off x="1830975" y="4045241"/>
            <a:ext cx="3360904" cy="13637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rPr>
              <a:t>To provide quality products at low budgets to the customers</a:t>
            </a:r>
          </a:p>
        </p:txBody>
      </p:sp>
      <p:sp>
        <p:nvSpPr>
          <p:cNvPr id="22" name="TextBox 22"/>
          <p:cNvSpPr txBox="1"/>
          <p:nvPr/>
        </p:nvSpPr>
        <p:spPr>
          <a:xfrm>
            <a:off x="6138875" y="4042536"/>
            <a:ext cx="6254887" cy="6779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rPr>
              <a:t>Improve their Promotional sales in different cities and stores</a:t>
            </a:r>
          </a:p>
        </p:txBody>
      </p:sp>
      <p:sp>
        <p:nvSpPr>
          <p:cNvPr id="23" name="TextBox 23"/>
          <p:cNvSpPr txBox="1"/>
          <p:nvPr/>
        </p:nvSpPr>
        <p:spPr>
          <a:xfrm>
            <a:off x="13340758" y="4045241"/>
            <a:ext cx="3360904" cy="13637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rPr>
              <a:t>To generate more profit and revenue during promotional sales</a:t>
            </a:r>
          </a:p>
        </p:txBody>
      </p:sp>
      <p:sp>
        <p:nvSpPr>
          <p:cNvPr id="24" name="Freeform 24"/>
          <p:cNvSpPr/>
          <p:nvPr/>
        </p:nvSpPr>
        <p:spPr>
          <a:xfrm>
            <a:off x="16540942" y="0"/>
            <a:ext cx="1747058" cy="1757729"/>
          </a:xfrm>
          <a:custGeom>
            <a:avLst/>
            <a:gdLst/>
            <a:ahLst/>
            <a:cxnLst/>
            <a:rect l="l" t="t" r="r" b="b"/>
            <a:pathLst>
              <a:path w="1747058" h="1757729">
                <a:moveTo>
                  <a:pt x="0" y="0"/>
                </a:moveTo>
                <a:lnTo>
                  <a:pt x="1747058" y="0"/>
                </a:lnTo>
                <a:lnTo>
                  <a:pt x="1747058" y="1757729"/>
                </a:lnTo>
                <a:lnTo>
                  <a:pt x="0" y="1757729"/>
                </a:lnTo>
                <a:lnTo>
                  <a:pt x="0" y="0"/>
                </a:lnTo>
                <a:close/>
              </a:path>
            </a:pathLst>
          </a:custGeom>
          <a:blipFill>
            <a:blip r:embed="rId17"/>
            <a:stretch>
              <a:fillRect l="-3129" t="-23" b="-2479"/>
            </a:stretch>
          </a:blipFill>
        </p:spPr>
        <p:txBody>
          <a:bodyPr/>
          <a:lstStyle/>
          <a:p>
            <a:endParaRPr lang="en-IN"/>
          </a:p>
        </p:txBody>
      </p:sp>
      <p:sp>
        <p:nvSpPr>
          <p:cNvPr id="25" name="Freeform 25"/>
          <p:cNvSpPr/>
          <p:nvPr/>
        </p:nvSpPr>
        <p:spPr>
          <a:xfrm>
            <a:off x="14670300" y="0"/>
            <a:ext cx="1796208" cy="1757729"/>
          </a:xfrm>
          <a:custGeom>
            <a:avLst/>
            <a:gdLst/>
            <a:ahLst/>
            <a:cxnLst/>
            <a:rect l="l" t="t" r="r" b="b"/>
            <a:pathLst>
              <a:path w="1796208" h="1757729">
                <a:moveTo>
                  <a:pt x="0" y="0"/>
                </a:moveTo>
                <a:lnTo>
                  <a:pt x="1796208" y="0"/>
                </a:lnTo>
                <a:lnTo>
                  <a:pt x="1796208" y="1757729"/>
                </a:lnTo>
                <a:lnTo>
                  <a:pt x="0" y="1757729"/>
                </a:lnTo>
                <a:lnTo>
                  <a:pt x="0" y="0"/>
                </a:lnTo>
                <a:close/>
              </a:path>
            </a:pathLst>
          </a:custGeom>
          <a:blipFill>
            <a:blip r:embed="rId18"/>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IN"/>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2163000" y="3875422"/>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5"/>
            <a:stretch>
              <a:fillRect t="-3528" b="-18474"/>
            </a:stretch>
          </a:blipFill>
        </p:spPr>
        <p:txBody>
          <a:bodyPr/>
          <a:lstStyle/>
          <a:p>
            <a:endParaRPr lang="en-IN"/>
          </a:p>
        </p:txBody>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IN"/>
            </a:p>
          </p:txBody>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Mission</a:t>
              </a:r>
            </a:p>
          </p:txBody>
        </p:sp>
      </p:grpSp>
      <p:sp>
        <p:nvSpPr>
          <p:cNvPr id="12" name="TextBox 12"/>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spc="786">
                <a:solidFill>
                  <a:srgbClr val="FFFFFF"/>
                </a:solidFill>
                <a:latin typeface="Oswald Bold"/>
              </a:rPr>
              <a:t>VALUES</a:t>
            </a: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7224667" y="3767306"/>
            <a:ext cx="8659764" cy="2264029"/>
          </a:xfrm>
          <a:prstGeom prst="rect">
            <a:avLst/>
          </a:prstGeom>
        </p:spPr>
        <p:txBody>
          <a:bodyPr lIns="0" tIns="0" rIns="0" bIns="0" rtlCol="0" anchor="t">
            <a:spAutoFit/>
          </a:bodyPr>
          <a:lstStyle/>
          <a:p>
            <a:pPr marL="567333" lvl="1" indent="-283667">
              <a:lnSpc>
                <a:spcPts val="3626"/>
              </a:lnSpc>
              <a:buFont typeface="Arial"/>
              <a:buChar char="•"/>
            </a:pPr>
            <a:r>
              <a:rPr lang="en-US" sz="2627" spc="257">
                <a:solidFill>
                  <a:srgbClr val="231F20"/>
                </a:solidFill>
                <a:latin typeface="DM Sans"/>
              </a:rPr>
              <a:t>AtliQ Mart Sales Director Mr. Bruce Haryali wanted to know about the promotional sales which campaign was good, which promo type did the best, and wanted to dig deep into the insights.</a:t>
            </a:r>
          </a:p>
        </p:txBody>
      </p:sp>
      <p:sp>
        <p:nvSpPr>
          <p:cNvPr id="17" name="Freeform 17"/>
          <p:cNvSpPr/>
          <p:nvPr/>
        </p:nvSpPr>
        <p:spPr>
          <a:xfrm>
            <a:off x="11410691" y="6937093"/>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6"/>
            <a:stretch>
              <a:fillRect t="-11039" b="-11039"/>
            </a:stretch>
          </a:blipFill>
        </p:spPr>
        <p:txBody>
          <a:bodyPr/>
          <a:lstStyle/>
          <a:p>
            <a:endParaRPr lang="en-IN"/>
          </a:p>
        </p:txBody>
      </p:sp>
      <p:grpSp>
        <p:nvGrpSpPr>
          <p:cNvPr id="18" name="Group 18"/>
          <p:cNvGrpSpPr/>
          <p:nvPr/>
        </p:nvGrpSpPr>
        <p:grpSpPr>
          <a:xfrm>
            <a:off x="11410691" y="6504266"/>
            <a:ext cx="4473739" cy="636748"/>
            <a:chOff x="0" y="0"/>
            <a:chExt cx="1178269" cy="16770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IN"/>
            </a:p>
          </p:txBody>
        </p:sp>
        <p:sp>
          <p:nvSpPr>
            <p:cNvPr id="20" name="TextBox 20"/>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Vision</a:t>
              </a:r>
            </a:p>
          </p:txBody>
        </p:sp>
      </p:grpSp>
      <p:grpSp>
        <p:nvGrpSpPr>
          <p:cNvPr id="21" name="Group 21"/>
          <p:cNvGrpSpPr/>
          <p:nvPr/>
        </p:nvGrpSpPr>
        <p:grpSpPr>
          <a:xfrm>
            <a:off x="2179166" y="6572062"/>
            <a:ext cx="9034431" cy="2808103"/>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2510357" y="6828977"/>
            <a:ext cx="8512431" cy="2263978"/>
          </a:xfrm>
          <a:prstGeom prst="rect">
            <a:avLst/>
          </a:prstGeom>
        </p:spPr>
        <p:txBody>
          <a:bodyPr lIns="0" tIns="0" rIns="0" bIns="0" rtlCol="0" anchor="t">
            <a:spAutoFit/>
          </a:bodyPr>
          <a:lstStyle/>
          <a:p>
            <a:pPr marL="567818" lvl="1" indent="-283909">
              <a:lnSpc>
                <a:spcPts val="3629"/>
              </a:lnSpc>
              <a:buFont typeface="Arial"/>
              <a:buChar char="•"/>
            </a:pPr>
            <a:r>
              <a:rPr lang="en-US" sz="2630" spc="257">
                <a:solidFill>
                  <a:srgbClr val="231F20"/>
                </a:solidFill>
                <a:latin typeface="DM Sans"/>
              </a:rPr>
              <a:t>Our Vision is to analyze the data and get the insights by their Store Performance, Promotional Performance and their Products and Category performs by their generated revenue and sold units</a:t>
            </a:r>
          </a:p>
        </p:txBody>
      </p:sp>
      <p:sp>
        <p:nvSpPr>
          <p:cNvPr id="25" name="Freeform 25"/>
          <p:cNvSpPr/>
          <p:nvPr/>
        </p:nvSpPr>
        <p:spPr>
          <a:xfrm>
            <a:off x="16540942" y="0"/>
            <a:ext cx="1747058" cy="1757729"/>
          </a:xfrm>
          <a:custGeom>
            <a:avLst/>
            <a:gdLst/>
            <a:ahLst/>
            <a:cxnLst/>
            <a:rect l="l" t="t" r="r" b="b"/>
            <a:pathLst>
              <a:path w="1747058" h="1757729">
                <a:moveTo>
                  <a:pt x="0" y="0"/>
                </a:moveTo>
                <a:lnTo>
                  <a:pt x="1747058" y="0"/>
                </a:lnTo>
                <a:lnTo>
                  <a:pt x="1747058" y="1757729"/>
                </a:lnTo>
                <a:lnTo>
                  <a:pt x="0" y="1757729"/>
                </a:lnTo>
                <a:lnTo>
                  <a:pt x="0" y="0"/>
                </a:lnTo>
                <a:close/>
              </a:path>
            </a:pathLst>
          </a:custGeom>
          <a:blipFill>
            <a:blip r:embed="rId7"/>
            <a:stretch>
              <a:fillRect l="-3129" t="-23" b="-2479"/>
            </a:stretch>
          </a:blipFill>
        </p:spPr>
        <p:txBody>
          <a:bodyPr/>
          <a:lstStyle/>
          <a:p>
            <a:endParaRPr lang="en-IN"/>
          </a:p>
        </p:txBody>
      </p:sp>
      <p:sp>
        <p:nvSpPr>
          <p:cNvPr id="26" name="Freeform 26"/>
          <p:cNvSpPr/>
          <p:nvPr/>
        </p:nvSpPr>
        <p:spPr>
          <a:xfrm>
            <a:off x="14670300" y="0"/>
            <a:ext cx="1796208" cy="1757729"/>
          </a:xfrm>
          <a:custGeom>
            <a:avLst/>
            <a:gdLst/>
            <a:ahLst/>
            <a:cxnLst/>
            <a:rect l="l" t="t" r="r" b="b"/>
            <a:pathLst>
              <a:path w="1796208" h="1757729">
                <a:moveTo>
                  <a:pt x="0" y="0"/>
                </a:moveTo>
                <a:lnTo>
                  <a:pt x="1796208" y="0"/>
                </a:lnTo>
                <a:lnTo>
                  <a:pt x="1796208" y="1757729"/>
                </a:lnTo>
                <a:lnTo>
                  <a:pt x="0" y="1757729"/>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2779206" y="192064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AutoShape 5"/>
          <p:cNvSpPr/>
          <p:nvPr/>
        </p:nvSpPr>
        <p:spPr>
          <a:xfrm>
            <a:off x="2190716" y="5543799"/>
            <a:ext cx="15108918"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6" name="Group 6"/>
          <p:cNvGrpSpPr/>
          <p:nvPr/>
        </p:nvGrpSpPr>
        <p:grpSpPr>
          <a:xfrm>
            <a:off x="3542437" y="5240576"/>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IN"/>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779206"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01</a:t>
            </a:r>
          </a:p>
        </p:txBody>
      </p:sp>
      <p:sp>
        <p:nvSpPr>
          <p:cNvPr id="10" name="Freeform 10"/>
          <p:cNvSpPr/>
          <p:nvPr/>
        </p:nvSpPr>
        <p:spPr>
          <a:xfrm>
            <a:off x="8470755" y="192064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1" name="Group 11"/>
          <p:cNvGrpSpPr/>
          <p:nvPr/>
        </p:nvGrpSpPr>
        <p:grpSpPr>
          <a:xfrm>
            <a:off x="9217171" y="5206944"/>
            <a:ext cx="534714" cy="5347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IN"/>
            </a:p>
          </p:txBody>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4162304" y="1954281"/>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5" name="Group 15"/>
          <p:cNvGrpSpPr/>
          <p:nvPr/>
        </p:nvGrpSpPr>
        <p:grpSpPr>
          <a:xfrm>
            <a:off x="14925536" y="5274208"/>
            <a:ext cx="501082" cy="50108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IN"/>
            </a:p>
          </p:txBody>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8" name="Freeform 18"/>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9" name="Freeform 19"/>
          <p:cNvSpPr/>
          <p:nvPr/>
        </p:nvSpPr>
        <p:spPr>
          <a:xfrm>
            <a:off x="-43076" y="9029225"/>
            <a:ext cx="1720696" cy="1257775"/>
          </a:xfrm>
          <a:custGeom>
            <a:avLst/>
            <a:gdLst/>
            <a:ahLst/>
            <a:cxnLst/>
            <a:rect l="l" t="t" r="r" b="b"/>
            <a:pathLst>
              <a:path w="1720696" h="1257775">
                <a:moveTo>
                  <a:pt x="0" y="0"/>
                </a:moveTo>
                <a:lnTo>
                  <a:pt x="1720696" y="0"/>
                </a:lnTo>
                <a:lnTo>
                  <a:pt x="1720696" y="1257775"/>
                </a:lnTo>
                <a:lnTo>
                  <a:pt x="0" y="1257775"/>
                </a:lnTo>
                <a:lnTo>
                  <a:pt x="0" y="0"/>
                </a:lnTo>
                <a:close/>
              </a:path>
            </a:pathLst>
          </a:custGeom>
          <a:blipFill>
            <a:blip r:embed="rId7"/>
            <a:stretch>
              <a:fillRect r="-30530"/>
            </a:stretch>
          </a:blipFill>
        </p:spPr>
        <p:txBody>
          <a:bodyPr/>
          <a:lstStyle/>
          <a:p>
            <a:endParaRPr lang="en-IN"/>
          </a:p>
        </p:txBody>
      </p:sp>
      <p:sp>
        <p:nvSpPr>
          <p:cNvPr id="20" name="Freeform 20"/>
          <p:cNvSpPr/>
          <p:nvPr/>
        </p:nvSpPr>
        <p:spPr>
          <a:xfrm>
            <a:off x="0" y="7351605"/>
            <a:ext cx="1677620" cy="1677620"/>
          </a:xfrm>
          <a:custGeom>
            <a:avLst/>
            <a:gdLst/>
            <a:ahLst/>
            <a:cxnLst/>
            <a:rect l="l" t="t" r="r" b="b"/>
            <a:pathLst>
              <a:path w="1677620" h="1677620">
                <a:moveTo>
                  <a:pt x="0" y="0"/>
                </a:moveTo>
                <a:lnTo>
                  <a:pt x="1677620" y="0"/>
                </a:lnTo>
                <a:lnTo>
                  <a:pt x="1677620" y="1677620"/>
                </a:lnTo>
                <a:lnTo>
                  <a:pt x="0" y="1677620"/>
                </a:lnTo>
                <a:lnTo>
                  <a:pt x="0" y="0"/>
                </a:lnTo>
                <a:close/>
              </a:path>
            </a:pathLst>
          </a:custGeom>
          <a:blipFill>
            <a:blip r:embed="rId8"/>
            <a:stretch>
              <a:fillRect/>
            </a:stretch>
          </a:blipFill>
        </p:spPr>
        <p:txBody>
          <a:bodyPr/>
          <a:lstStyle/>
          <a:p>
            <a:endParaRPr lang="en-IN"/>
          </a:p>
        </p:txBody>
      </p:sp>
      <p:sp>
        <p:nvSpPr>
          <p:cNvPr id="21" name="TextBox 21"/>
          <p:cNvSpPr txBox="1"/>
          <p:nvPr/>
        </p:nvSpPr>
        <p:spPr>
          <a:xfrm>
            <a:off x="2190716" y="7037470"/>
            <a:ext cx="3204526" cy="2540032"/>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rPr>
              <a:t>Top 10 stores in terms of Incremental Revenue (IR) and bottom 10 stores when it comes to Incremental Sold Units (ISU)</a:t>
            </a:r>
          </a:p>
          <a:p>
            <a:pPr algn="ctr">
              <a:lnSpc>
                <a:spcPts val="2545"/>
              </a:lnSpc>
            </a:pPr>
            <a:r>
              <a:rPr lang="en-US" sz="1844" spc="180">
                <a:solidFill>
                  <a:srgbClr val="231F20"/>
                </a:solidFill>
                <a:latin typeface="DM Sans"/>
              </a:rPr>
              <a:t>during the promotional period</a:t>
            </a:r>
          </a:p>
        </p:txBody>
      </p:sp>
      <p:sp>
        <p:nvSpPr>
          <p:cNvPr id="22" name="TextBox 22"/>
          <p:cNvSpPr txBox="1"/>
          <p:nvPr/>
        </p:nvSpPr>
        <p:spPr>
          <a:xfrm>
            <a:off x="2059451" y="5941547"/>
            <a:ext cx="3467055" cy="999329"/>
          </a:xfrm>
          <a:prstGeom prst="rect">
            <a:avLst/>
          </a:prstGeom>
        </p:spPr>
        <p:txBody>
          <a:bodyPr lIns="0" tIns="0" rIns="0" bIns="0" rtlCol="0" anchor="t">
            <a:spAutoFit/>
          </a:bodyPr>
          <a:lstStyle/>
          <a:p>
            <a:pPr algn="ctr">
              <a:lnSpc>
                <a:spcPts val="4073"/>
              </a:lnSpc>
            </a:pPr>
            <a:r>
              <a:rPr lang="en-US" sz="2951" spc="289">
                <a:solidFill>
                  <a:srgbClr val="231F20"/>
                </a:solidFill>
                <a:latin typeface="DM Sans Bold"/>
              </a:rPr>
              <a:t>STORE PERFROMANCE</a:t>
            </a:r>
          </a:p>
        </p:txBody>
      </p:sp>
      <p:sp>
        <p:nvSpPr>
          <p:cNvPr id="23" name="TextBox 23"/>
          <p:cNvSpPr txBox="1"/>
          <p:nvPr/>
        </p:nvSpPr>
        <p:spPr>
          <a:xfrm>
            <a:off x="8470755" y="2372831"/>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02</a:t>
            </a:r>
          </a:p>
        </p:txBody>
      </p:sp>
      <p:sp>
        <p:nvSpPr>
          <p:cNvPr id="24" name="TextBox 24"/>
          <p:cNvSpPr txBox="1"/>
          <p:nvPr/>
        </p:nvSpPr>
        <p:spPr>
          <a:xfrm>
            <a:off x="14162304" y="2372831"/>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03</a:t>
            </a:r>
          </a:p>
        </p:txBody>
      </p:sp>
      <p:sp>
        <p:nvSpPr>
          <p:cNvPr id="25" name="TextBox 25"/>
          <p:cNvSpPr txBox="1"/>
          <p:nvPr/>
        </p:nvSpPr>
        <p:spPr>
          <a:xfrm>
            <a:off x="8007535" y="7037470"/>
            <a:ext cx="3204526" cy="2540032"/>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rPr>
              <a:t>Top 2 promotion types that resulted in the highest Incremental</a:t>
            </a:r>
          </a:p>
          <a:p>
            <a:pPr algn="ctr">
              <a:lnSpc>
                <a:spcPts val="2545"/>
              </a:lnSpc>
            </a:pPr>
            <a:r>
              <a:rPr lang="en-US" sz="1844" spc="180">
                <a:solidFill>
                  <a:srgbClr val="231F20"/>
                </a:solidFill>
                <a:latin typeface="DM Sans"/>
              </a:rPr>
              <a:t>Revenue and bottom 2 promotion types in terms of their impact on Incremental</a:t>
            </a:r>
          </a:p>
          <a:p>
            <a:pPr algn="ctr">
              <a:lnSpc>
                <a:spcPts val="2545"/>
              </a:lnSpc>
            </a:pPr>
            <a:r>
              <a:rPr lang="en-US" sz="1844" spc="180">
                <a:solidFill>
                  <a:srgbClr val="231F20"/>
                </a:solidFill>
                <a:latin typeface="DM Sans"/>
              </a:rPr>
              <a:t>Sold Units</a:t>
            </a:r>
          </a:p>
        </p:txBody>
      </p:sp>
      <p:sp>
        <p:nvSpPr>
          <p:cNvPr id="26" name="TextBox 26"/>
          <p:cNvSpPr txBox="1"/>
          <p:nvPr/>
        </p:nvSpPr>
        <p:spPr>
          <a:xfrm>
            <a:off x="8129611" y="5941706"/>
            <a:ext cx="2709833" cy="999170"/>
          </a:xfrm>
          <a:prstGeom prst="rect">
            <a:avLst/>
          </a:prstGeom>
        </p:spPr>
        <p:txBody>
          <a:bodyPr lIns="0" tIns="0" rIns="0" bIns="0" rtlCol="0" anchor="t">
            <a:spAutoFit/>
          </a:bodyPr>
          <a:lstStyle/>
          <a:p>
            <a:pPr algn="ctr">
              <a:lnSpc>
                <a:spcPts val="4073"/>
              </a:lnSpc>
            </a:pPr>
            <a:r>
              <a:rPr lang="en-US" sz="2951" spc="289">
                <a:solidFill>
                  <a:srgbClr val="231F20"/>
                </a:solidFill>
                <a:latin typeface="DM Sans Bold"/>
              </a:rPr>
              <a:t>PROMOTION TYPE </a:t>
            </a:r>
          </a:p>
        </p:txBody>
      </p:sp>
      <p:sp>
        <p:nvSpPr>
          <p:cNvPr id="27" name="TextBox 27"/>
          <p:cNvSpPr txBox="1"/>
          <p:nvPr/>
        </p:nvSpPr>
        <p:spPr>
          <a:xfrm>
            <a:off x="13824355" y="7037470"/>
            <a:ext cx="3204526" cy="2859235"/>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rPr>
              <a:t>Categories saw the most significant lift in sales from the</a:t>
            </a:r>
          </a:p>
          <a:p>
            <a:pPr algn="ctr">
              <a:lnSpc>
                <a:spcPts val="2545"/>
              </a:lnSpc>
            </a:pPr>
            <a:r>
              <a:rPr lang="en-US" sz="1844" spc="180">
                <a:solidFill>
                  <a:srgbClr val="231F20"/>
                </a:solidFill>
                <a:latin typeface="DM Sans"/>
              </a:rPr>
              <a:t>promotions.</a:t>
            </a:r>
          </a:p>
          <a:p>
            <a:pPr algn="ctr">
              <a:lnSpc>
                <a:spcPts val="2545"/>
              </a:lnSpc>
            </a:pPr>
            <a:r>
              <a:rPr lang="en-US" sz="1844" spc="180">
                <a:solidFill>
                  <a:srgbClr val="231F20"/>
                </a:solidFill>
                <a:latin typeface="DM Sans"/>
              </a:rPr>
              <a:t>Are there specific products that respond exceptionally well or poorly to</a:t>
            </a:r>
          </a:p>
          <a:p>
            <a:pPr algn="ctr">
              <a:lnSpc>
                <a:spcPts val="2545"/>
              </a:lnSpc>
            </a:pPr>
            <a:r>
              <a:rPr lang="en-US" sz="1844" spc="180">
                <a:solidFill>
                  <a:srgbClr val="231F20"/>
                </a:solidFill>
                <a:latin typeface="DM Sans"/>
              </a:rPr>
              <a:t>promotions?</a:t>
            </a:r>
          </a:p>
        </p:txBody>
      </p:sp>
      <p:sp>
        <p:nvSpPr>
          <p:cNvPr id="28" name="TextBox 28"/>
          <p:cNvSpPr txBox="1"/>
          <p:nvPr/>
        </p:nvSpPr>
        <p:spPr>
          <a:xfrm>
            <a:off x="13679167" y="5932022"/>
            <a:ext cx="2993819" cy="900700"/>
          </a:xfrm>
          <a:prstGeom prst="rect">
            <a:avLst/>
          </a:prstGeom>
        </p:spPr>
        <p:txBody>
          <a:bodyPr lIns="0" tIns="0" rIns="0" bIns="0" rtlCol="0" anchor="t">
            <a:spAutoFit/>
          </a:bodyPr>
          <a:lstStyle/>
          <a:p>
            <a:pPr algn="ctr">
              <a:lnSpc>
                <a:spcPts val="3615"/>
              </a:lnSpc>
            </a:pPr>
            <a:r>
              <a:rPr lang="en-US" sz="2619" spc="256">
                <a:solidFill>
                  <a:srgbClr val="231F20"/>
                </a:solidFill>
                <a:latin typeface="DM Sans Bold"/>
              </a:rPr>
              <a:t>PRODUCT AND CATEGORY</a:t>
            </a:r>
          </a:p>
        </p:txBody>
      </p:sp>
      <p:sp>
        <p:nvSpPr>
          <p:cNvPr id="29" name="TextBox 29"/>
          <p:cNvSpPr txBox="1"/>
          <p:nvPr/>
        </p:nvSpPr>
        <p:spPr>
          <a:xfrm>
            <a:off x="0" y="-171450"/>
            <a:ext cx="13548242"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TASKS AND TOOL USED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004" b="-5004"/>
            </a:stretch>
          </a:blipFill>
        </p:spPr>
        <p:txBody>
          <a:bodyPr/>
          <a:lstStyle/>
          <a:p>
            <a:endParaRPr lang="en-IN"/>
          </a:p>
        </p:txBody>
      </p:sp>
      <p:sp>
        <p:nvSpPr>
          <p:cNvPr id="3" name="TextBox 3"/>
          <p:cNvSpPr txBox="1"/>
          <p:nvPr/>
        </p:nvSpPr>
        <p:spPr>
          <a:xfrm>
            <a:off x="0" y="-95250"/>
            <a:ext cx="10560844"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OVERVIEW OF SAMPLE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93D832D7-8C4A-55D0-6E9E-EE058AC16C2E}"/>
                  </a:ext>
                </a:extLst>
              </p:cNvPr>
              <p:cNvGraphicFramePr>
                <a:graphicFrameLocks noGrp="1"/>
              </p:cNvGraphicFramePr>
              <p:nvPr>
                <p:extLst>
                  <p:ext uri="{D42A27DB-BD31-4B8C-83A1-F6EECF244321}">
                    <p14:modId xmlns:p14="http://schemas.microsoft.com/office/powerpoint/2010/main" val="842261064"/>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93D832D7-8C4A-55D0-6E9E-EE058AC16C2E}"/>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8288000" cy="102870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9365769" y="3791077"/>
            <a:ext cx="2551375" cy="2622909"/>
          </a:xfrm>
          <a:custGeom>
            <a:avLst/>
            <a:gdLst/>
            <a:ahLst/>
            <a:cxnLst/>
            <a:rect l="l" t="t" r="r" b="b"/>
            <a:pathLst>
              <a:path w="2551375" h="2622909">
                <a:moveTo>
                  <a:pt x="0" y="0"/>
                </a:moveTo>
                <a:lnTo>
                  <a:pt x="2551375" y="0"/>
                </a:lnTo>
                <a:lnTo>
                  <a:pt x="2551375" y="2622909"/>
                </a:lnTo>
                <a:lnTo>
                  <a:pt x="0" y="2622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sp>
        <p:nvSpPr>
          <p:cNvPr id="5" name="TextBox 5"/>
          <p:cNvSpPr txBox="1"/>
          <p:nvPr/>
        </p:nvSpPr>
        <p:spPr>
          <a:xfrm>
            <a:off x="0" y="-104775"/>
            <a:ext cx="18288000" cy="920616"/>
          </a:xfrm>
          <a:prstGeom prst="rect">
            <a:avLst/>
          </a:prstGeom>
        </p:spPr>
        <p:txBody>
          <a:bodyPr lIns="0" tIns="0" rIns="0" bIns="0" rtlCol="0" anchor="t">
            <a:spAutoFit/>
          </a:bodyPr>
          <a:lstStyle/>
          <a:p>
            <a:pPr algn="ctr">
              <a:lnSpc>
                <a:spcPts val="7532"/>
              </a:lnSpc>
            </a:pPr>
            <a:r>
              <a:rPr lang="en-US" sz="5380">
                <a:solidFill>
                  <a:srgbClr val="000000"/>
                </a:solidFill>
                <a:latin typeface="Canva Sans Bold"/>
              </a:rPr>
              <a:t>STORE PERFORMANCE ANALYSIS AFTER PROMOTION</a:t>
            </a:r>
          </a:p>
        </p:txBody>
      </p:sp>
      <p:sp>
        <p:nvSpPr>
          <p:cNvPr id="6" name="TextBox 6"/>
          <p:cNvSpPr txBox="1"/>
          <p:nvPr/>
        </p:nvSpPr>
        <p:spPr>
          <a:xfrm>
            <a:off x="0" y="962025"/>
            <a:ext cx="18288000" cy="10781665"/>
          </a:xfrm>
          <a:prstGeom prst="rect">
            <a:avLst/>
          </a:prstGeom>
        </p:spPr>
        <p:txBody>
          <a:bodyPr lIns="0" tIns="0" rIns="0" bIns="0" rtlCol="0" anchor="t">
            <a:spAutoFit/>
          </a:bodyPr>
          <a:lstStyle/>
          <a:p>
            <a:pPr>
              <a:lnSpc>
                <a:spcPts val="4759"/>
              </a:lnSpc>
            </a:pPr>
            <a:r>
              <a:rPr lang="en-US" sz="3399">
                <a:solidFill>
                  <a:srgbClr val="FF914D"/>
                </a:solidFill>
                <a:latin typeface="Canva Sans Bold"/>
              </a:rPr>
              <a:t>Count of Stores and City</a:t>
            </a:r>
            <a:r>
              <a:rPr lang="en-US" sz="3399">
                <a:solidFill>
                  <a:srgbClr val="000000"/>
                </a:solidFill>
                <a:latin typeface="Canva Sans Bold"/>
              </a:rPr>
              <a:t>:</a:t>
            </a:r>
            <a:r>
              <a:rPr lang="en-US" sz="3399">
                <a:solidFill>
                  <a:srgbClr val="000000"/>
                </a:solidFill>
                <a:latin typeface="Canva Sans"/>
              </a:rPr>
              <a:t> There are 50 supermarkets distributed in 10 different cities. Bengaluru has the highest number of stores - 10 and Trivandrum, and Vijayawada have the least number of stores 2.</a:t>
            </a:r>
          </a:p>
          <a:p>
            <a:pPr>
              <a:lnSpc>
                <a:spcPts val="4759"/>
              </a:lnSpc>
            </a:pPr>
            <a:r>
              <a:rPr lang="en-US" sz="3399">
                <a:solidFill>
                  <a:srgbClr val="FF914D"/>
                </a:solidFill>
                <a:latin typeface="Canva Sans Bold"/>
              </a:rPr>
              <a:t>Revenue and Incremental Revenue %:</a:t>
            </a:r>
            <a:r>
              <a:rPr lang="en-US" sz="3399">
                <a:solidFill>
                  <a:srgbClr val="FF914D"/>
                </a:solidFill>
                <a:latin typeface="Canva Sans"/>
              </a:rPr>
              <a:t> </a:t>
            </a:r>
          </a:p>
          <a:p>
            <a:pPr marL="734059" lvl="1" indent="-367030">
              <a:lnSpc>
                <a:spcPts val="4759"/>
              </a:lnSpc>
              <a:buFont typeface="Arial"/>
              <a:buChar char="•"/>
            </a:pPr>
            <a:r>
              <a:rPr lang="en-US" sz="3399">
                <a:solidFill>
                  <a:srgbClr val="131211"/>
                </a:solidFill>
                <a:latin typeface="Canva Sans"/>
              </a:rPr>
              <a:t>Most Revenue Generated by the city was directly linked with the number of stores present In the city.</a:t>
            </a:r>
          </a:p>
          <a:p>
            <a:pPr marL="734059" lvl="1" indent="-367030">
              <a:lnSpc>
                <a:spcPts val="4759"/>
              </a:lnSpc>
              <a:buFont typeface="Arial"/>
              <a:buChar char="•"/>
            </a:pPr>
            <a:r>
              <a:rPr lang="en-US" sz="3399">
                <a:solidFill>
                  <a:srgbClr val="131211"/>
                </a:solidFill>
                <a:latin typeface="Canva Sans"/>
              </a:rPr>
              <a:t>The highest Incremental Revenue % was seen in</a:t>
            </a:r>
            <a:r>
              <a:rPr lang="en-US" sz="3399">
                <a:solidFill>
                  <a:srgbClr val="FF914D"/>
                </a:solidFill>
                <a:latin typeface="Canva Sans"/>
              </a:rPr>
              <a:t> </a:t>
            </a:r>
            <a:r>
              <a:rPr lang="en-US" sz="3399">
                <a:solidFill>
                  <a:srgbClr val="FF914D"/>
                </a:solidFill>
                <a:latin typeface="Canva Sans Bold"/>
              </a:rPr>
              <a:t>Madura City(86.81%)</a:t>
            </a:r>
            <a:r>
              <a:rPr lang="en-US" sz="3399">
                <a:solidFill>
                  <a:srgbClr val="131211"/>
                </a:solidFill>
                <a:latin typeface="Canva Sans"/>
              </a:rPr>
              <a:t> which has only 4 stores as compared to</a:t>
            </a:r>
            <a:r>
              <a:rPr lang="en-US" sz="3399">
                <a:solidFill>
                  <a:srgbClr val="FF914D"/>
                </a:solidFill>
                <a:latin typeface="Canva Sans"/>
              </a:rPr>
              <a:t> </a:t>
            </a:r>
            <a:r>
              <a:rPr lang="en-US" sz="3399">
                <a:solidFill>
                  <a:srgbClr val="FF914D"/>
                </a:solidFill>
                <a:latin typeface="Canva Sans Bold"/>
              </a:rPr>
              <a:t>Bengaluru(81.18%)</a:t>
            </a:r>
            <a:r>
              <a:rPr lang="en-US" sz="3399">
                <a:solidFill>
                  <a:srgbClr val="131211"/>
                </a:solidFill>
                <a:latin typeface="Canva Sans"/>
              </a:rPr>
              <a:t> which has 10 stores. Even for </a:t>
            </a:r>
            <a:r>
              <a:rPr lang="en-US" sz="3399">
                <a:solidFill>
                  <a:srgbClr val="FF914D"/>
                </a:solidFill>
                <a:latin typeface="Canva Sans Bold"/>
              </a:rPr>
              <a:t>Vijaywada</a:t>
            </a:r>
            <a:r>
              <a:rPr lang="en-US" sz="3399">
                <a:solidFill>
                  <a:srgbClr val="131211"/>
                </a:solidFill>
                <a:latin typeface="Canva Sans"/>
              </a:rPr>
              <a:t> City Incremental Revenue % was higher which has only 2 stores</a:t>
            </a:r>
            <a:r>
              <a:rPr lang="en-US" sz="3399">
                <a:solidFill>
                  <a:srgbClr val="FF914D"/>
                </a:solidFill>
                <a:latin typeface="Canva Sans Bold"/>
              </a:rPr>
              <a:t>(79.58%)</a:t>
            </a:r>
          </a:p>
          <a:p>
            <a:pPr marL="734059" lvl="1" indent="-367030">
              <a:lnSpc>
                <a:spcPts val="4759"/>
              </a:lnSpc>
              <a:buFont typeface="Arial"/>
              <a:buChar char="•"/>
            </a:pPr>
            <a:r>
              <a:rPr lang="en-US" sz="3399">
                <a:solidFill>
                  <a:srgbClr val="131211"/>
                </a:solidFill>
                <a:latin typeface="Canva Sans"/>
              </a:rPr>
              <a:t>Stores in </a:t>
            </a:r>
            <a:r>
              <a:rPr lang="en-US" sz="3399">
                <a:solidFill>
                  <a:srgbClr val="FF914D"/>
                </a:solidFill>
                <a:latin typeface="Canva Sans Bold"/>
              </a:rPr>
              <a:t>Vishakhapatnam</a:t>
            </a:r>
            <a:r>
              <a:rPr lang="en-US" sz="3399">
                <a:solidFill>
                  <a:srgbClr val="131211"/>
                </a:solidFill>
                <a:latin typeface="Canva Sans"/>
              </a:rPr>
              <a:t> and</a:t>
            </a:r>
            <a:r>
              <a:rPr lang="en-US" sz="3399">
                <a:solidFill>
                  <a:srgbClr val="FF914D"/>
                </a:solidFill>
                <a:latin typeface="Canva Sans"/>
              </a:rPr>
              <a:t> </a:t>
            </a:r>
            <a:r>
              <a:rPr lang="en-US" sz="3399">
                <a:solidFill>
                  <a:srgbClr val="FF914D"/>
                </a:solidFill>
                <a:latin typeface="Canva Sans Bold"/>
              </a:rPr>
              <a:t>Hyderabad</a:t>
            </a:r>
            <a:r>
              <a:rPr lang="en-US" sz="3399">
                <a:solidFill>
                  <a:srgbClr val="FF914D"/>
                </a:solidFill>
                <a:latin typeface="Canva Sans"/>
              </a:rPr>
              <a:t> </a:t>
            </a:r>
            <a:r>
              <a:rPr lang="en-US" sz="3399">
                <a:solidFill>
                  <a:srgbClr val="131211"/>
                </a:solidFill>
                <a:latin typeface="Canva Sans"/>
              </a:rPr>
              <a:t>didn't do that well in terms of Incremental Revenue % as Compared to their Revenue</a:t>
            </a:r>
          </a:p>
          <a:p>
            <a:pPr marL="734059" lvl="1" indent="-367030">
              <a:lnSpc>
                <a:spcPts val="4759"/>
              </a:lnSpc>
              <a:buFont typeface="Arial"/>
              <a:buChar char="•"/>
            </a:pPr>
            <a:r>
              <a:rPr lang="en-US" sz="3399">
                <a:solidFill>
                  <a:srgbClr val="131211"/>
                </a:solidFill>
                <a:latin typeface="Canva Sans"/>
              </a:rPr>
              <a:t>In terms of revenue, every city has generated higher revenue than before but their Incremental Revenue varies.</a:t>
            </a:r>
          </a:p>
          <a:p>
            <a:pPr>
              <a:lnSpc>
                <a:spcPts val="4759"/>
              </a:lnSpc>
            </a:pPr>
            <a:r>
              <a:rPr lang="en-US" sz="3399">
                <a:solidFill>
                  <a:srgbClr val="FF914D"/>
                </a:solidFill>
                <a:latin typeface="Canva Sans Bold"/>
              </a:rPr>
              <a:t>Incremental Sold Units %:</a:t>
            </a:r>
            <a:r>
              <a:rPr lang="en-US" sz="3399">
                <a:solidFill>
                  <a:srgbClr val="FF914D"/>
                </a:solidFill>
                <a:latin typeface="Canva Sans"/>
              </a:rPr>
              <a:t> </a:t>
            </a:r>
            <a:r>
              <a:rPr lang="en-US" sz="3399">
                <a:solidFill>
                  <a:srgbClr val="131211"/>
                </a:solidFill>
                <a:latin typeface="Canva Sans"/>
              </a:rPr>
              <a:t>Stores in</a:t>
            </a:r>
            <a:r>
              <a:rPr lang="en-US" sz="3399">
                <a:solidFill>
                  <a:srgbClr val="FF914D"/>
                </a:solidFill>
                <a:latin typeface="Canva Sans"/>
              </a:rPr>
              <a:t> </a:t>
            </a:r>
            <a:r>
              <a:rPr lang="en-US" sz="3399">
                <a:solidFill>
                  <a:srgbClr val="FF914D"/>
                </a:solidFill>
                <a:latin typeface="Canva Sans Bold"/>
              </a:rPr>
              <a:t>Vishakhapatnam</a:t>
            </a:r>
            <a:r>
              <a:rPr lang="en-US" sz="3399">
                <a:solidFill>
                  <a:srgbClr val="131211"/>
                </a:solidFill>
                <a:latin typeface="Canva Sans"/>
              </a:rPr>
              <a:t> and </a:t>
            </a:r>
            <a:r>
              <a:rPr lang="en-US" sz="3399">
                <a:solidFill>
                  <a:srgbClr val="FF914D"/>
                </a:solidFill>
                <a:latin typeface="Canva Sans Bold"/>
              </a:rPr>
              <a:t>Mysuru</a:t>
            </a:r>
            <a:r>
              <a:rPr lang="en-US" sz="3399">
                <a:solidFill>
                  <a:srgbClr val="FF914D"/>
                </a:solidFill>
                <a:latin typeface="Canva Sans"/>
              </a:rPr>
              <a:t> </a:t>
            </a:r>
            <a:r>
              <a:rPr lang="en-US" sz="3399">
                <a:solidFill>
                  <a:srgbClr val="131211"/>
                </a:solidFill>
                <a:latin typeface="Canva Sans"/>
                <a:ea typeface="Canva Sans"/>
              </a:rPr>
              <a:t>had the least ﻿incremental Sold Units %</a:t>
            </a:r>
          </a:p>
          <a:p>
            <a:pPr>
              <a:lnSpc>
                <a:spcPts val="4759"/>
              </a:lnSpc>
            </a:pPr>
            <a:endParaRPr lang="en-US" sz="3399">
              <a:solidFill>
                <a:srgbClr val="131211"/>
              </a:solidFill>
              <a:latin typeface="Canva Sans"/>
              <a:ea typeface="Canva Sans"/>
            </a:endParaRPr>
          </a:p>
          <a:p>
            <a:pPr>
              <a:lnSpc>
                <a:spcPts val="4759"/>
              </a:lnSpc>
            </a:pPr>
            <a:r>
              <a:rPr lang="en-US" sz="3399">
                <a:solidFill>
                  <a:srgbClr val="131211"/>
                </a:solidFill>
                <a:latin typeface="Canva Sans"/>
              </a:rPr>
              <a:t>  </a:t>
            </a:r>
          </a:p>
          <a:p>
            <a:pPr>
              <a:lnSpc>
                <a:spcPts val="4759"/>
              </a:lnSpc>
            </a:pPr>
            <a:endParaRPr lang="en-US" sz="3399">
              <a:solidFill>
                <a:srgbClr val="131211"/>
              </a:solidFill>
              <a:latin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7.png"/></Relationships>
</file>

<file path=ppt/webextensions/webextension1.xml><?xml version="1.0" encoding="utf-8"?>
<we:webextension xmlns:we="http://schemas.microsoft.com/office/webextensions/webextension/2010/11" id="{27AE65A7-CB79-4619-80DF-C1563D027FBF}">
  <we:reference id="wa200003233" version="2.0.0.3" store="en-US" storeType="OMEX"/>
  <we:alternateReferences>
    <we:reference id="WA200003233" version="2.0.0.3" store="WA200003233" storeType="OMEX"/>
  </we:alternateReferences>
  <we:properties>
    <we:property name="pptInsertionSessionID" value="&quot;B8286BB5-EC77-4315-82E8-D087C2A9762A&quot;"/>
    <we:property name="reportUrl" value="&quot;/links/sGrJYxMMVg?ctid=6cd41177-8f38-4a9e-85f9-b98dc2075623&amp;pbi_source=linkShare&quot;"/>
    <we:property name="reportName" value="&quot;C9_PowerBI&quot;"/>
    <we:property name="reportState" value="&quot;CONNECTED&quot;"/>
    <we:property name="embedUrl" value="&quot;/reportEmbed?reportId=ec5aca02-3152-4947-abd5-5557b6f66e16&amp;config=eyJjbHVzdGVyVXJsIjoiaHR0cHM6Ly9XQUJJLUlORElBLUNFTlRSQUwtQS1QUklNQVJZLXJlZGlyZWN0LmFuYWx5c2lzLndpbmRvd3MubmV0IiwiZW1iZWRGZWF0dXJlcyI6eyJ1c2FnZU1ldHJpY3NWTmV4dCI6dHJ1ZSwiZGlzYWJsZUFuZ3VsYXJKU0Jvb3RzdHJhcFJlcG9ydEVtYmVkIjp0cnVlfX0%3D&amp;disableSensitivityBanner=true&amp;lrtl=1&quot;"/>
    <we:property name="pageName" value="&quot;ReportSection&quot;"/>
    <we:property name="pageDisplayName" value="&quot;Store Performace&quot;"/>
    <we:property name="datasetId" value="&quot;f873025c-3377-4cfc-b912-1f1105f71835&quot;"/>
    <we:property name="backgroundColor" value="&quot;#FFFFFF&quot;"/>
    <we:property name="bookmark" value="&quot;H4sIAAAAAAAAA+1ZbU8jNxD+K2il6r5Ele195xvkOOnU9krJlX6oEBrbs2GPzXq7Lxwpyn/veHfDQUhIoDRwhXyI1uPxzON5edZOrhydVkUG008wQWfX2TfmfALl+Y7rDJz8tgxi5mugbxA61KFkrlCkZYo6NXnl7F45NZRjrI/TqoHMGiThnycDB7LsEMZ2lEBW4cApsKxMDln6N3bKNFWXDc4GDl4WmSnBmhzVUKM1e0HqNCYo/EeLC1SdXuAIVd1Jj7AwZT0fD5yqe2oh3Z6zxlqHQ5PXkOZk2MoY83SsY9f1QWPoMg99aeVJmtW9ipweXBYl7Yd2OS1sWD6b4hM563SsyvEcphg4H0ozaZX7uFaN/KvBckoLrB2sqh7OaD5Bz7/NH+6zpK2JvE7rqR2kk9OqNmSPpJ9bXGw2uNY9v6n7E053fkGomtvalJ8RZhSf1snQZM2kBbYA0zSlwiNMvg1aLDNK2WFpKKGtjxbLaUrywRxDkmJGY3Lza6mx3J+2ft6n5TwlYjEkPchNQZwvgvh4tPMDyaxLypGzy9nManQbFjfCsz6UZOKPM7RY2tjkOp2X0ceFIFVPG74WPMgMV6++LqmZ/Zx0vXPD50ZYlm1/NaiBc2a+DkukvtR9pfXNsKcvIFdoI4qPSObyIl2e19UghiQamzJVkN3B8VTRUFbhLggb/irNx1lPaN+YpislokZK5sGl5Uv5hUrfkgqtMU/aEw8JI0EmeSA9xWLB/EhqHQJLYuBvzLcl5uNPznyj39+ob9vU94yss2X+7avre+a+6waxE4xLHgUQJxrcKNC+r6P15Pdq0n2EF5g3uLNXvBgo+4ePKT8g3eEZlPULKMBbQbVM191lSOPLjUtLX2PTzYl186I6ad8IMsJYJYEQIkyEq5XHZWvn/j7Gy1qahT621jRigoErglD53E+4F0b+d95Ie+NxiWOYv/MO/vv3y4cm7wvQf0SRSyj/VY0/836fsRU8P45jzROPc8aimKsgCde2QjqBMd5thFgI1Jx7kZKuR10VS+autVWdQbHEFtdhomIUHPzES5jHMIItN1VRGt1YSIvxmydle+eiVVB6+Wn7W9Uj+qbKUkWXmJvRdyZYjlu211BDG92ic5hiN290O41t8K+cn1NKSGf7GLLGmn33nlZo8zV/Nz+jzlYUeLviAUfohyaoK3KIQowwiBG5DBWixMjbcjEpmBSQjvMlYLuJV5rDjePSZZLHISacySCJiBx8FTI3eMnv2v959jZ4wcSxK4SOPMbAF7ErRSziLWYsoU2f2mPnUvKcmNPW46tK3KYh6fIX+sINfB5ylG6kXHCZn7zkjnu118QVPxCvLeQszXFUgzpH3aVmaCbSvF0Zb9MYBEp7ATWA9GLhS4l+zNaebVdeGaVCyXQYIUIYchC+y9ZfQFecur3ITTRjdOLmYRLQSZmx9Sf4gkx9gouU7jymvGvT90IIWeS5IgoQPVf6qB6729bgMpI0TV0VoPAQclxCltQokGtbxPcSZvun6jVXzmb/AMiiHyjUHQAA&quot;"/>
    <we:property name="initialStateBookmark" value="&quot;H4sIAAAAAAAAA+1abVPbOBD+K4xn7vol05Ff5Nh8oyn3Mj0oA1y/dJjMWloFt47lyjaQY/jvt5KTHoFAOFpSMzSf7JW0+2gf7Uob+dKTeV0VMNuHKXrb3hutP0/BfN4KvYFXzmXv37/b2zl8N97f2dslsa6aXJe1t33pNWAm2HzI6xYKq4GEH08GHhTFAUzsm4KixoFXoal1CUX+D3adqakxLV4NPLyoCm3AqjxqoEGr9oy60zvZ9l9bICCa/AyPUDSd9BArbZr5exIyxSPFIQt9kQRKcJ7SmLprdTDX97dGHbCRLhvISwJgZYmM0kBlkAYyQhVwEaaBldd5OSnmU/lv7PGssv5q8KLJ9IX1VPaJbFpNV1c0VZly3/cZS0PB5RBJpR+t1ZZPyZO3dUWY+IzzME5UIECoCKJ4ra76FKoVuoKYoVDKj0PJfB7FYYpgx6q8aOaOyGa7F5UhdonzTteIuJpokwuy41g0WHekXXojXbRT97S7JD/SrRF4iMo1lU3ezEiTzKfjymjZWkgWz4HRtGBcm+iszJz8VJ+PDJJEetvsarBhKHP52EXFbTgnJLnf+UUu0Cx535sixY99kNCA827VGcyxa9fSNaNz/qX3V06EdLo/QNFata/e0gipz8tXBIp+JxZaFzAE/tO1KHAjamflSQg66aIZynoRy50xowv3tABACaLAMyy61i8tmhlZdD2uW3r9VTUNyGuCXEBVW2fbzEEiiQ7gO5w95aSs7YO8LBeG7bq7G/PSIrkD97I66mS0biy2xYwWRJVtUcwJzQLFMhXJEP0QeQYyg2TDISpgWkE+KVd4q2t4oZHxYL+cuGRLeZbzJCYyhwmC4D6P4w0zWTea+t2Cazu8OPbu9UXHWCqUn0ZxHDCQSZYAsjDYIGOKJj2mfFmu3JKmeuwsvijiHuqSjj/uDxMpEwbZMEOuMIMYn9PxZkeeQSlIehPHHkLdGnwoENoot+ZDbgH58+jvrV9+PIrDlSDWruSCDux04BCfUXbcjPQ006NTMM3yaZdejETzZuaofpubRUkRDG6A//6zsjv9yjAYLRbBE57M3BnCxyQFTGUYpFxEIT2onsTBmrN1L1Zh3wLyOWSoncnE4ASa+evuRrbB39pyEdWPyCVVfqabY8gKvJk6VgbvoT5/wupj8IRBtrZcc1P7Waz9j2Jt4InTvJAGSzfHm10+rj4vuc3Kf7XAf6wntDqvTeCBan43mo5zs61ft4jMijj8Zo1/6Clu7VRVkdvo/k76RmDwmzUdzP9PvE/byfzoyf0EMz/gccpVHIYpBA8onXuxz/Qowz+DcqZXiZvWY6f3acubF5DBf6bc55dy/TRUnCOPIWIClIQERU8qjd5U3Ic2wFtL9mOSnejK3J5UuEtz+eF17jBKRMKGAhVX9o5MSen3YsP/RsrByP5xbVsF8wEEDyVLhiHHKBO+fLzDN1MzfmnB9RrXupBjUAR07DbXGyUk2zBTvZt9R3ESRBLttRNTADHPeBr3g+KHFLzC/mm9PDH+fGl9/Iw7KtUwiQPGY8WAZRgM/ZS52/7HfIXgg/DZkElGi0JGiWSMibW6KlK1D2c5uUOb2zqliAKMkmwYhZkicBEbZmt13vHNhVO46npDt01dgcADKHHFNYc7VUuU8+e7rjrc1y2eM0Joclt63D/AnpK+3opcXf0LNbaiI34jAAA=&quot;"/>
    <we:property name="isFiltersActionButtonVisible" value="false"/>
    <we:property name="isVisualContainerHeaderHidden" value="false"/>
    <we:property name="reportEmbeddedTime" value="&quot;2024-02-05T14:23:18.713Z&quot;"/>
    <we:property name="creatorTenantId" value="&quot;6cd41177-8f38-4a9e-85f9-b98dc2075623&quot;"/>
    <we:property name="creatorUserId" value="&quot;10032002B3721646&quot;"/>
    <we:property name="creatorSessionId" value="&quot;75a62edc-748b-4baa-a580-3e4df6dc4479&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0</TotalTime>
  <Words>1206</Words>
  <Application>Microsoft Office PowerPoint</Application>
  <PresentationFormat>Custom</PresentationFormat>
  <Paragraphs>140</Paragraphs>
  <Slides>16</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Canva Sans Bold</vt:lpstr>
      <vt:lpstr>Calibri</vt:lpstr>
      <vt:lpstr>Oswald Bold</vt:lpstr>
      <vt:lpstr>DM Sans</vt:lpstr>
      <vt:lpstr>Arial</vt:lpstr>
      <vt:lpstr>DM Sans Bold</vt:lpstr>
      <vt:lpstr>DM Sans Italics</vt:lpstr>
      <vt:lpstr>Montserrat Light</vt:lpstr>
      <vt:lpstr>Canva Sans</vt:lpstr>
      <vt:lpstr>Oswald Bold Italics</vt:lpstr>
      <vt:lpstr>Montserrat Classic Bold</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Aditya Bhardwaj</cp:lastModifiedBy>
  <cp:revision>2</cp:revision>
  <dcterms:created xsi:type="dcterms:W3CDTF">2006-08-16T00:00:00Z</dcterms:created>
  <dcterms:modified xsi:type="dcterms:W3CDTF">2024-02-05T14:23:49Z</dcterms:modified>
  <dc:identifier>DAF76qcmGfE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2024-02-05T14:23:36Z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6cd41177-8f38-4a9e-85f9-b98dc2075623</vt:lpwstr>
  </property>
  <property fmtid="{D5CDD505-2E9C-101B-9397-08002B2CF9AE}" pid="7" name="MSIP_Label_defa4170-0d19-0005-0004-bc88714345d2_ActionId">
    <vt:lpwstr>acf07d17-bb9c-46c8-ae42-f46a39da50f0</vt:lpwstr>
  </property>
  <property fmtid="{D5CDD505-2E9C-101B-9397-08002B2CF9AE}" pid="8" name="MSIP_Label_defa4170-0d19-0005-0004-bc88714345d2_ContentBits">
    <vt:lpwstr>0</vt:lpwstr>
  </property>
</Properties>
</file>